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54" r:id="rId3"/>
    <p:sldId id="372" r:id="rId4"/>
    <p:sldId id="274" r:id="rId5"/>
    <p:sldId id="328" r:id="rId6"/>
    <p:sldId id="359" r:id="rId7"/>
    <p:sldId id="373" r:id="rId8"/>
    <p:sldId id="371" r:id="rId9"/>
    <p:sldId id="327" r:id="rId10"/>
    <p:sldId id="329" r:id="rId11"/>
    <p:sldId id="375" r:id="rId12"/>
    <p:sldId id="333" r:id="rId13"/>
    <p:sldId id="331" r:id="rId14"/>
    <p:sldId id="332" r:id="rId15"/>
    <p:sldId id="374" r:id="rId16"/>
    <p:sldId id="335" r:id="rId17"/>
    <p:sldId id="336" r:id="rId18"/>
    <p:sldId id="337" r:id="rId19"/>
    <p:sldId id="341" r:id="rId20"/>
    <p:sldId id="366" r:id="rId21"/>
    <p:sldId id="340" r:id="rId22"/>
    <p:sldId id="368" r:id="rId23"/>
    <p:sldId id="369" r:id="rId24"/>
    <p:sldId id="370" r:id="rId25"/>
    <p:sldId id="363" r:id="rId26"/>
    <p:sldId id="360" r:id="rId27"/>
    <p:sldId id="268" r:id="rId28"/>
    <p:sldId id="338" r:id="rId29"/>
    <p:sldId id="361" r:id="rId30"/>
    <p:sldId id="377" r:id="rId31"/>
    <p:sldId id="376" r:id="rId32"/>
  </p:sldIdLst>
  <p:sldSz cx="12192000" cy="6858000"/>
  <p:notesSz cx="7104063"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oen van Herk" initials="JvH" lastIdx="1" clrIdx="0">
    <p:extLst>
      <p:ext uri="{19B8F6BF-5375-455C-9EA6-DF929625EA0E}">
        <p15:presenceInfo xmlns:p15="http://schemas.microsoft.com/office/powerpoint/2012/main" userId="S::jeroen@oakconsultants.nl::2cdc368e-5283-4111-8807-216b814d3b12" providerId="AD"/>
      </p:ext>
    </p:extLst>
  </p:cmAuthor>
  <p:cmAuthor id="2" name="Zijlstra, A.J. (Anja)" initials="ZA(" lastIdx="1" clrIdx="1">
    <p:extLst>
      <p:ext uri="{19B8F6BF-5375-455C-9EA6-DF929625EA0E}">
        <p15:presenceInfo xmlns:p15="http://schemas.microsoft.com/office/powerpoint/2012/main" userId="S::A.J.Zijlstra@minlnv.nl::b9040fde7dcde8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7904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660"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2CE2A91-63D5-461B-BCAC-2F4B4628D731}" type="datetimeFigureOut">
              <a:rPr lang="nl-NL" smtClean="0"/>
              <a:t>23-12-2020</a:t>
            </a:fld>
            <a:endParaRPr lang="nl-NL"/>
          </a:p>
        </p:txBody>
      </p:sp>
      <p:sp>
        <p:nvSpPr>
          <p:cNvPr id="4" name="Tijdelijke aanduiding voor dia-afbeelding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31B8B0DF-0BD2-49C9-A499-4794A2D47661}" type="slidenum">
              <a:rPr lang="nl-NL" smtClean="0"/>
              <a:t>‹nr.›</a:t>
            </a:fld>
            <a:endParaRPr lang="nl-NL"/>
          </a:p>
        </p:txBody>
      </p:sp>
    </p:spTree>
    <p:extLst>
      <p:ext uri="{BB962C8B-B14F-4D97-AF65-F5344CB8AC3E}">
        <p14:creationId xmlns:p14="http://schemas.microsoft.com/office/powerpoint/2010/main" val="372329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38ECF-D44C-4454-ADD6-28FBE06D5D92}"/>
              </a:ext>
            </a:extLst>
          </p:cNvPr>
          <p:cNvSpPr>
            <a:spLocks noGrp="1"/>
          </p:cNvSpPr>
          <p:nvPr>
            <p:ph type="ctrTitle"/>
          </p:nvPr>
        </p:nvSpPr>
        <p:spPr>
          <a:xfrm>
            <a:off x="880032" y="2329220"/>
            <a:ext cx="9143999" cy="1388705"/>
          </a:xfrm>
        </p:spPr>
        <p:txBody>
          <a:bodyPr lIns="0" tIns="0" rIns="0" bIns="0" anchor="t" anchorCtr="0">
            <a:noAutofit/>
          </a:bodyPr>
          <a:lstStyle>
            <a:lvl1pPr algn="l">
              <a:defRPr sz="5200" b="0">
                <a:solidFill>
                  <a:schemeClr val="bg1"/>
                </a:solidFill>
                <a:latin typeface="+mj-lt"/>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F500DE37-DFD3-4D7D-A813-74D7C882F743}"/>
              </a:ext>
            </a:extLst>
          </p:cNvPr>
          <p:cNvSpPr>
            <a:spLocks noGrp="1"/>
          </p:cNvSpPr>
          <p:nvPr>
            <p:ph type="subTitle" idx="1"/>
          </p:nvPr>
        </p:nvSpPr>
        <p:spPr>
          <a:xfrm>
            <a:off x="882658" y="3834607"/>
            <a:ext cx="9144000" cy="365126"/>
          </a:xfrm>
        </p:spPr>
        <p:txBody>
          <a:bodyPr lIns="0" tIns="0" rIns="0" bIns="0">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C50872D2-CDCD-4F07-8A6D-69FCBE4C424F}"/>
              </a:ext>
            </a:extLst>
          </p:cNvPr>
          <p:cNvSpPr>
            <a:spLocks noGrp="1"/>
          </p:cNvSpPr>
          <p:nvPr>
            <p:ph type="dt" sz="half" idx="10"/>
          </p:nvPr>
        </p:nvSpPr>
        <p:spPr/>
        <p:txBody>
          <a:bodyPr/>
          <a:lstStyle/>
          <a:p>
            <a:fld id="{E4BD7654-A8DD-48D7-AAE1-740C39B14C31}" type="datetimeFigureOut">
              <a:rPr lang="nl-NL" smtClean="0"/>
              <a:t>23-12-2020</a:t>
            </a:fld>
            <a:endParaRPr lang="nl-NL"/>
          </a:p>
        </p:txBody>
      </p:sp>
      <p:sp>
        <p:nvSpPr>
          <p:cNvPr id="5" name="Tijdelijke aanduiding voor voettekst 4">
            <a:extLst>
              <a:ext uri="{FF2B5EF4-FFF2-40B4-BE49-F238E27FC236}">
                <a16:creationId xmlns:a16="http://schemas.microsoft.com/office/drawing/2014/main" id="{6053FD72-7E35-4907-8177-734CB222937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272CCC-0B9E-4838-AA51-4BBCA67A0613}"/>
              </a:ext>
            </a:extLst>
          </p:cNvPr>
          <p:cNvSpPr>
            <a:spLocks noGrp="1"/>
          </p:cNvSpPr>
          <p:nvPr>
            <p:ph type="sldNum" sz="quarter" idx="12"/>
          </p:nvPr>
        </p:nvSpPr>
        <p:spPr/>
        <p:txBody>
          <a:bodyPr/>
          <a:lstStyle/>
          <a:p>
            <a:fld id="{0A390539-1FFD-4E1A-8447-2B1247AD4F0B}" type="slidenum">
              <a:rPr lang="nl-NL" smtClean="0"/>
              <a:t>‹nr.›</a:t>
            </a:fld>
            <a:endParaRPr lang="nl-NL"/>
          </a:p>
        </p:txBody>
      </p:sp>
      <p:sp>
        <p:nvSpPr>
          <p:cNvPr id="8" name="Tijdelijke aanduiding voor tekst 7">
            <a:extLst>
              <a:ext uri="{FF2B5EF4-FFF2-40B4-BE49-F238E27FC236}">
                <a16:creationId xmlns:a16="http://schemas.microsoft.com/office/drawing/2014/main" id="{C5C8525C-6890-4B09-A74D-39B3B85535A7}"/>
              </a:ext>
            </a:extLst>
          </p:cNvPr>
          <p:cNvSpPr>
            <a:spLocks noGrp="1"/>
          </p:cNvSpPr>
          <p:nvPr>
            <p:ph type="body" sz="quarter" idx="13" hasCustomPrompt="1"/>
          </p:nvPr>
        </p:nvSpPr>
        <p:spPr>
          <a:xfrm>
            <a:off x="900115" y="4397376"/>
            <a:ext cx="2251075" cy="207749"/>
          </a:xfrm>
        </p:spPr>
        <p:txBody>
          <a:bodyPr lIns="0" tIns="0" rIns="0" bIns="0">
            <a:spAutoFit/>
          </a:bodyPr>
          <a:lstStyle>
            <a:lvl1pPr marL="0" indent="0" algn="l">
              <a:buNone/>
              <a:defRPr sz="1500" b="0">
                <a:solidFill>
                  <a:schemeClr val="bg1"/>
                </a:solidFill>
                <a:latin typeface="+mj-lt"/>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nl-NL" dirty="0"/>
              <a:t>Naam</a:t>
            </a:r>
          </a:p>
        </p:txBody>
      </p:sp>
      <p:sp>
        <p:nvSpPr>
          <p:cNvPr id="9" name="Tijdelijke aanduiding voor tekst 7">
            <a:extLst>
              <a:ext uri="{FF2B5EF4-FFF2-40B4-BE49-F238E27FC236}">
                <a16:creationId xmlns:a16="http://schemas.microsoft.com/office/drawing/2014/main" id="{072F1A4E-5793-41A0-B92B-45DC264FA191}"/>
              </a:ext>
            </a:extLst>
          </p:cNvPr>
          <p:cNvSpPr>
            <a:spLocks noGrp="1"/>
          </p:cNvSpPr>
          <p:nvPr>
            <p:ph type="body" sz="quarter" idx="14" hasCustomPrompt="1"/>
          </p:nvPr>
        </p:nvSpPr>
        <p:spPr>
          <a:xfrm>
            <a:off x="3188256" y="4394202"/>
            <a:ext cx="2251075" cy="207749"/>
          </a:xfrm>
        </p:spPr>
        <p:txBody>
          <a:bodyPr lIns="0" tIns="0" rIns="0" bIns="0">
            <a:spAutoFit/>
          </a:bodyPr>
          <a:lstStyle>
            <a:lvl1pPr marL="0" indent="0" algn="l">
              <a:buNone/>
              <a:defRPr sz="1500" b="0">
                <a:solidFill>
                  <a:schemeClr val="bg1"/>
                </a:solidFill>
                <a:latin typeface="+mj-lt"/>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nl-NL" dirty="0"/>
              <a:t>Datum</a:t>
            </a:r>
          </a:p>
        </p:txBody>
      </p:sp>
    </p:spTree>
    <p:extLst>
      <p:ext uri="{BB962C8B-B14F-4D97-AF65-F5344CB8AC3E}">
        <p14:creationId xmlns:p14="http://schemas.microsoft.com/office/powerpoint/2010/main" val="2037955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CAACD-FA94-4F87-B91F-DE213B97C44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D4DA882-B92F-4DC5-868C-AE127302D83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58C4F5-93AD-464C-A948-8609515CAE41}"/>
              </a:ext>
            </a:extLst>
          </p:cNvPr>
          <p:cNvSpPr>
            <a:spLocks noGrp="1"/>
          </p:cNvSpPr>
          <p:nvPr>
            <p:ph type="dt" sz="half" idx="10"/>
          </p:nvPr>
        </p:nvSpPr>
        <p:spPr/>
        <p:txBody>
          <a:bodyPr/>
          <a:lstStyle/>
          <a:p>
            <a:fld id="{E4BD7654-A8DD-48D7-AAE1-740C39B14C31}" type="datetimeFigureOut">
              <a:rPr lang="nl-NL" smtClean="0"/>
              <a:t>23-12-2020</a:t>
            </a:fld>
            <a:endParaRPr lang="nl-NL"/>
          </a:p>
        </p:txBody>
      </p:sp>
      <p:sp>
        <p:nvSpPr>
          <p:cNvPr id="5" name="Tijdelijke aanduiding voor voettekst 4">
            <a:extLst>
              <a:ext uri="{FF2B5EF4-FFF2-40B4-BE49-F238E27FC236}">
                <a16:creationId xmlns:a16="http://schemas.microsoft.com/office/drawing/2014/main" id="{8A6A817B-FBE5-4F54-8F4E-A84D685DBA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1393BB-6E30-4B24-A8AD-0932713FA0B7}"/>
              </a:ext>
            </a:extLst>
          </p:cNvPr>
          <p:cNvSpPr>
            <a:spLocks noGrp="1"/>
          </p:cNvSpPr>
          <p:nvPr>
            <p:ph type="sldNum" sz="quarter" idx="12"/>
          </p:nvPr>
        </p:nvSpPr>
        <p:spPr/>
        <p:txBody>
          <a:bodyPr/>
          <a:lstStyle/>
          <a:p>
            <a:fld id="{0A390539-1FFD-4E1A-8447-2B1247AD4F0B}" type="slidenum">
              <a:rPr lang="nl-NL" smtClean="0"/>
              <a:t>‹nr.›</a:t>
            </a:fld>
            <a:endParaRPr lang="nl-NL"/>
          </a:p>
        </p:txBody>
      </p:sp>
    </p:spTree>
    <p:extLst>
      <p:ext uri="{BB962C8B-B14F-4D97-AF65-F5344CB8AC3E}">
        <p14:creationId xmlns:p14="http://schemas.microsoft.com/office/powerpoint/2010/main" val="115772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Quote">
    <p:bg>
      <p:bgPr>
        <a:blipFill dpi="0" rotWithShape="1">
          <a:blip r:embed="rId2" cstate="print">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CAACD-FA94-4F87-B91F-DE213B97C448}"/>
              </a:ext>
            </a:extLst>
          </p:cNvPr>
          <p:cNvSpPr>
            <a:spLocks noGrp="1"/>
          </p:cNvSpPr>
          <p:nvPr>
            <p:ph type="title" hasCustomPrompt="1"/>
          </p:nvPr>
        </p:nvSpPr>
        <p:spPr>
          <a:xfrm>
            <a:off x="899805" y="2477886"/>
            <a:ext cx="10515600" cy="951114"/>
          </a:xfrm>
        </p:spPr>
        <p:txBody>
          <a:bodyPr>
            <a:normAutofit/>
          </a:bodyPr>
          <a:lstStyle>
            <a:lvl1pPr>
              <a:defRPr sz="2200" b="1" i="1">
                <a:latin typeface="+mn-lt"/>
              </a:defRPr>
            </a:lvl1pPr>
          </a:lstStyle>
          <a:p>
            <a:r>
              <a:rPr lang="nl-NL" dirty="0"/>
              <a:t>Klik om een quote in te voegen</a:t>
            </a:r>
          </a:p>
        </p:txBody>
      </p:sp>
      <p:sp>
        <p:nvSpPr>
          <p:cNvPr id="3" name="Tijdelijke aanduiding voor inhoud 2">
            <a:extLst>
              <a:ext uri="{FF2B5EF4-FFF2-40B4-BE49-F238E27FC236}">
                <a16:creationId xmlns:a16="http://schemas.microsoft.com/office/drawing/2014/main" id="{BD4DA882-B92F-4DC5-868C-AE127302D830}"/>
              </a:ext>
            </a:extLst>
          </p:cNvPr>
          <p:cNvSpPr>
            <a:spLocks noGrp="1"/>
          </p:cNvSpPr>
          <p:nvPr>
            <p:ph idx="1" hasCustomPrompt="1"/>
          </p:nvPr>
        </p:nvSpPr>
        <p:spPr>
          <a:xfrm>
            <a:off x="892185" y="3505200"/>
            <a:ext cx="10515600" cy="573088"/>
          </a:xfrm>
        </p:spPr>
        <p:txBody>
          <a:bodyPr/>
          <a:lstStyle>
            <a:lvl1pPr>
              <a:defRPr sz="1600">
                <a:solidFill>
                  <a:schemeClr val="tx1"/>
                </a:solidFill>
                <a:latin typeface="+mn-lt"/>
              </a:defRPr>
            </a:lvl1pPr>
          </a:lstStyle>
          <a:p>
            <a:pPr lvl="0"/>
            <a:r>
              <a:rPr lang="nl-NL" dirty="0"/>
              <a:t>- Naam en achternaam</a:t>
            </a:r>
          </a:p>
        </p:txBody>
      </p:sp>
      <p:sp>
        <p:nvSpPr>
          <p:cNvPr id="4" name="Tijdelijke aanduiding voor datum 3">
            <a:extLst>
              <a:ext uri="{FF2B5EF4-FFF2-40B4-BE49-F238E27FC236}">
                <a16:creationId xmlns:a16="http://schemas.microsoft.com/office/drawing/2014/main" id="{B758C4F5-93AD-464C-A948-8609515CAE41}"/>
              </a:ext>
            </a:extLst>
          </p:cNvPr>
          <p:cNvSpPr>
            <a:spLocks noGrp="1"/>
          </p:cNvSpPr>
          <p:nvPr>
            <p:ph type="dt" sz="half" idx="10"/>
          </p:nvPr>
        </p:nvSpPr>
        <p:spPr/>
        <p:txBody>
          <a:bodyPr/>
          <a:lstStyle/>
          <a:p>
            <a:fld id="{E4BD7654-A8DD-48D7-AAE1-740C39B14C31}" type="datetimeFigureOut">
              <a:rPr lang="nl-NL" smtClean="0"/>
              <a:t>23-12-2020</a:t>
            </a:fld>
            <a:endParaRPr lang="nl-NL"/>
          </a:p>
        </p:txBody>
      </p:sp>
      <p:sp>
        <p:nvSpPr>
          <p:cNvPr id="5" name="Tijdelijke aanduiding voor voettekst 4">
            <a:extLst>
              <a:ext uri="{FF2B5EF4-FFF2-40B4-BE49-F238E27FC236}">
                <a16:creationId xmlns:a16="http://schemas.microsoft.com/office/drawing/2014/main" id="{8A6A817B-FBE5-4F54-8F4E-A84D685DBA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1393BB-6E30-4B24-A8AD-0932713FA0B7}"/>
              </a:ext>
            </a:extLst>
          </p:cNvPr>
          <p:cNvSpPr>
            <a:spLocks noGrp="1"/>
          </p:cNvSpPr>
          <p:nvPr>
            <p:ph type="sldNum" sz="quarter" idx="12"/>
          </p:nvPr>
        </p:nvSpPr>
        <p:spPr/>
        <p:txBody>
          <a:bodyPr/>
          <a:lstStyle/>
          <a:p>
            <a:fld id="{0A390539-1FFD-4E1A-8447-2B1247AD4F0B}" type="slidenum">
              <a:rPr lang="nl-NL" smtClean="0"/>
              <a:t>‹nr.›</a:t>
            </a:fld>
            <a:endParaRPr lang="nl-NL"/>
          </a:p>
        </p:txBody>
      </p:sp>
      <p:pic>
        <p:nvPicPr>
          <p:cNvPr id="10" name="Afbeelding 9" descr="Afbeelding met teken&#10;&#10;Beschrijving is gegenereerd met hoge betrouwbaarheid">
            <a:extLst>
              <a:ext uri="{FF2B5EF4-FFF2-40B4-BE49-F238E27FC236}">
                <a16:creationId xmlns:a16="http://schemas.microsoft.com/office/drawing/2014/main" id="{D79DC898-650B-41DF-B6B6-528B4C0ED3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23387" y="457666"/>
            <a:ext cx="2392013" cy="515493"/>
          </a:xfrm>
          <a:prstGeom prst="rect">
            <a:avLst/>
          </a:prstGeom>
        </p:spPr>
      </p:pic>
      <p:pic>
        <p:nvPicPr>
          <p:cNvPr id="12" name="Afbeelding 11">
            <a:extLst>
              <a:ext uri="{FF2B5EF4-FFF2-40B4-BE49-F238E27FC236}">
                <a16:creationId xmlns:a16="http://schemas.microsoft.com/office/drawing/2014/main" id="{592ECE96-BB4F-494B-B621-5BAC958A476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6203609"/>
            <a:ext cx="12192000" cy="654391"/>
          </a:xfrm>
          <a:prstGeom prst="rect">
            <a:avLst/>
          </a:prstGeom>
        </p:spPr>
      </p:pic>
    </p:spTree>
    <p:extLst>
      <p:ext uri="{BB962C8B-B14F-4D97-AF65-F5344CB8AC3E}">
        <p14:creationId xmlns:p14="http://schemas.microsoft.com/office/powerpoint/2010/main" val="194312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tekst en foto">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CAACD-FA94-4F87-B91F-DE213B97C448}"/>
              </a:ext>
            </a:extLst>
          </p:cNvPr>
          <p:cNvSpPr>
            <a:spLocks noGrp="1"/>
          </p:cNvSpPr>
          <p:nvPr>
            <p:ph type="title"/>
          </p:nvPr>
        </p:nvSpPr>
        <p:spPr>
          <a:xfrm>
            <a:off x="892185" y="1173955"/>
            <a:ext cx="7920000" cy="573088"/>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D4DA882-B92F-4DC5-868C-AE127302D830}"/>
              </a:ext>
            </a:extLst>
          </p:cNvPr>
          <p:cNvSpPr>
            <a:spLocks noGrp="1"/>
          </p:cNvSpPr>
          <p:nvPr>
            <p:ph idx="1"/>
          </p:nvPr>
        </p:nvSpPr>
        <p:spPr>
          <a:xfrm>
            <a:off x="892185" y="1813320"/>
            <a:ext cx="79200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58C4F5-93AD-464C-A948-8609515CAE41}"/>
              </a:ext>
            </a:extLst>
          </p:cNvPr>
          <p:cNvSpPr>
            <a:spLocks noGrp="1"/>
          </p:cNvSpPr>
          <p:nvPr>
            <p:ph type="dt" sz="half" idx="10"/>
          </p:nvPr>
        </p:nvSpPr>
        <p:spPr/>
        <p:txBody>
          <a:bodyPr/>
          <a:lstStyle/>
          <a:p>
            <a:fld id="{E4BD7654-A8DD-48D7-AAE1-740C39B14C31}" type="datetimeFigureOut">
              <a:rPr lang="nl-NL" smtClean="0"/>
              <a:t>23-12-2020</a:t>
            </a:fld>
            <a:endParaRPr lang="nl-NL"/>
          </a:p>
        </p:txBody>
      </p:sp>
      <p:sp>
        <p:nvSpPr>
          <p:cNvPr id="5" name="Tijdelijke aanduiding voor voettekst 4">
            <a:extLst>
              <a:ext uri="{FF2B5EF4-FFF2-40B4-BE49-F238E27FC236}">
                <a16:creationId xmlns:a16="http://schemas.microsoft.com/office/drawing/2014/main" id="{8A6A817B-FBE5-4F54-8F4E-A84D685DBA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1393BB-6E30-4B24-A8AD-0932713FA0B7}"/>
              </a:ext>
            </a:extLst>
          </p:cNvPr>
          <p:cNvSpPr>
            <a:spLocks noGrp="1"/>
          </p:cNvSpPr>
          <p:nvPr>
            <p:ph type="sldNum" sz="quarter" idx="12"/>
          </p:nvPr>
        </p:nvSpPr>
        <p:spPr/>
        <p:txBody>
          <a:bodyPr/>
          <a:lstStyle/>
          <a:p>
            <a:fld id="{0A390539-1FFD-4E1A-8447-2B1247AD4F0B}" type="slidenum">
              <a:rPr lang="nl-NL" smtClean="0"/>
              <a:t>‹nr.›</a:t>
            </a:fld>
            <a:endParaRPr lang="nl-NL"/>
          </a:p>
        </p:txBody>
      </p:sp>
      <p:pic>
        <p:nvPicPr>
          <p:cNvPr id="8" name="Afbeelding 7" descr="Afbeelding met persoon, buiten, man&#10;&#10;Beschrijving is gegenereerd met zeer hoge betrouwbaarheid">
            <a:extLst>
              <a:ext uri="{FF2B5EF4-FFF2-40B4-BE49-F238E27FC236}">
                <a16:creationId xmlns:a16="http://schemas.microsoft.com/office/drawing/2014/main" id="{63E4FE86-B8EA-42AB-ACE9-2086E7E5A9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4000" y="1440000"/>
            <a:ext cx="2412000" cy="4320000"/>
          </a:xfrm>
          <a:prstGeom prst="rect">
            <a:avLst/>
          </a:prstGeom>
        </p:spPr>
      </p:pic>
    </p:spTree>
    <p:extLst>
      <p:ext uri="{BB962C8B-B14F-4D97-AF65-F5344CB8AC3E}">
        <p14:creationId xmlns:p14="http://schemas.microsoft.com/office/powerpoint/2010/main" val="1666004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Foto">
    <p:bg>
      <p:bgPr>
        <a:blipFill dpi="0" rotWithShape="1">
          <a:blip r:embed="rId2" cstate="print">
            <a:lum/>
            <a:extLst>
              <a:ext uri="{28A0092B-C50C-407E-A947-70E740481C1C}">
                <a14:useLocalDpi xmlns:a14="http://schemas.microsoft.com/office/drawing/2010/main"/>
              </a:ext>
            </a:extLst>
          </a:blip>
          <a:srcRect/>
          <a:stretch>
            <a:fillRect t="-10000" b="-10000"/>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0790AC9-436E-438D-960D-1E9DF95D1A52}"/>
              </a:ext>
            </a:extLst>
          </p:cNvPr>
          <p:cNvSpPr>
            <a:spLocks noGrp="1"/>
          </p:cNvSpPr>
          <p:nvPr>
            <p:ph type="dt" sz="half" idx="10"/>
          </p:nvPr>
        </p:nvSpPr>
        <p:spPr/>
        <p:txBody>
          <a:bodyPr/>
          <a:lstStyle/>
          <a:p>
            <a:fld id="{E4BD7654-A8DD-48D7-AAE1-740C39B14C31}" type="datetimeFigureOut">
              <a:rPr lang="nl-NL" smtClean="0"/>
              <a:t>23-12-2020</a:t>
            </a:fld>
            <a:endParaRPr lang="nl-NL"/>
          </a:p>
        </p:txBody>
      </p:sp>
      <p:sp>
        <p:nvSpPr>
          <p:cNvPr id="3" name="Tijdelijke aanduiding voor voettekst 2">
            <a:extLst>
              <a:ext uri="{FF2B5EF4-FFF2-40B4-BE49-F238E27FC236}">
                <a16:creationId xmlns:a16="http://schemas.microsoft.com/office/drawing/2014/main" id="{296A738A-F523-4CFA-81AB-C41BA3458FC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571E6FA-B3A2-46C2-A41A-170382682322}"/>
              </a:ext>
            </a:extLst>
          </p:cNvPr>
          <p:cNvSpPr>
            <a:spLocks noGrp="1"/>
          </p:cNvSpPr>
          <p:nvPr>
            <p:ph type="sldNum" sz="quarter" idx="12"/>
          </p:nvPr>
        </p:nvSpPr>
        <p:spPr/>
        <p:txBody>
          <a:bodyPr/>
          <a:lstStyle/>
          <a:p>
            <a:fld id="{0A390539-1FFD-4E1A-8447-2B1247AD4F0B}" type="slidenum">
              <a:rPr lang="nl-NL" smtClean="0"/>
              <a:t>‹nr.›</a:t>
            </a:fld>
            <a:endParaRPr lang="nl-NL"/>
          </a:p>
        </p:txBody>
      </p:sp>
      <p:pic>
        <p:nvPicPr>
          <p:cNvPr id="6" name="Afbeelding 5">
            <a:extLst>
              <a:ext uri="{FF2B5EF4-FFF2-40B4-BE49-F238E27FC236}">
                <a16:creationId xmlns:a16="http://schemas.microsoft.com/office/drawing/2014/main" id="{8E9A16E6-0BAF-4BD7-A4B0-5C6F7794F61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332685" y="447674"/>
            <a:ext cx="2409598" cy="518601"/>
          </a:xfrm>
          <a:prstGeom prst="rect">
            <a:avLst/>
          </a:prstGeom>
        </p:spPr>
      </p:pic>
      <p:pic>
        <p:nvPicPr>
          <p:cNvPr id="8" name="Afbeelding 7">
            <a:extLst>
              <a:ext uri="{FF2B5EF4-FFF2-40B4-BE49-F238E27FC236}">
                <a16:creationId xmlns:a16="http://schemas.microsoft.com/office/drawing/2014/main" id="{4325E373-8486-4740-B287-5B93212B5C3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6203609"/>
            <a:ext cx="12192000" cy="654391"/>
          </a:xfrm>
          <a:prstGeom prst="rect">
            <a:avLst/>
          </a:prstGeom>
        </p:spPr>
      </p:pic>
    </p:spTree>
    <p:extLst>
      <p:ext uri="{BB962C8B-B14F-4D97-AF65-F5344CB8AC3E}">
        <p14:creationId xmlns:p14="http://schemas.microsoft.com/office/powerpoint/2010/main" val="1530101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Laatste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4F1F0-49A7-4FB3-AA3F-D461405BFEE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D3344F1-0E13-4C2B-86C2-F764158F0421}"/>
              </a:ext>
            </a:extLst>
          </p:cNvPr>
          <p:cNvSpPr>
            <a:spLocks noGrp="1"/>
          </p:cNvSpPr>
          <p:nvPr>
            <p:ph type="dt" sz="half" idx="10"/>
          </p:nvPr>
        </p:nvSpPr>
        <p:spPr/>
        <p:txBody>
          <a:bodyPr/>
          <a:lstStyle/>
          <a:p>
            <a:fld id="{E4BD7654-A8DD-48D7-AAE1-740C39B14C31}" type="datetimeFigureOut">
              <a:rPr lang="nl-NL" smtClean="0"/>
              <a:t>23-12-2020</a:t>
            </a:fld>
            <a:endParaRPr lang="nl-NL"/>
          </a:p>
        </p:txBody>
      </p:sp>
      <p:sp>
        <p:nvSpPr>
          <p:cNvPr id="4" name="Tijdelijke aanduiding voor voettekst 3">
            <a:extLst>
              <a:ext uri="{FF2B5EF4-FFF2-40B4-BE49-F238E27FC236}">
                <a16:creationId xmlns:a16="http://schemas.microsoft.com/office/drawing/2014/main" id="{3D2C8FA9-174E-43A8-BDE4-6728DFBFC6C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1A157F2-4853-4611-A2BF-07743BC9E88A}"/>
              </a:ext>
            </a:extLst>
          </p:cNvPr>
          <p:cNvSpPr>
            <a:spLocks noGrp="1"/>
          </p:cNvSpPr>
          <p:nvPr>
            <p:ph type="sldNum" sz="quarter" idx="12"/>
          </p:nvPr>
        </p:nvSpPr>
        <p:spPr/>
        <p:txBody>
          <a:bodyPr/>
          <a:lstStyle/>
          <a:p>
            <a:fld id="{0A390539-1FFD-4E1A-8447-2B1247AD4F0B}" type="slidenum">
              <a:rPr lang="nl-NL" smtClean="0"/>
              <a:t>‹nr.›</a:t>
            </a:fld>
            <a:endParaRPr lang="nl-NL"/>
          </a:p>
        </p:txBody>
      </p:sp>
    </p:spTree>
    <p:extLst>
      <p:ext uri="{BB962C8B-B14F-4D97-AF65-F5344CB8AC3E}">
        <p14:creationId xmlns:p14="http://schemas.microsoft.com/office/powerpoint/2010/main" val="1351713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98593AB-0E1C-4DFD-840D-4E1AE207475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6948" y="1502991"/>
            <a:ext cx="1360478" cy="137648"/>
          </a:xfrm>
          <a:prstGeom prst="rect">
            <a:avLst/>
          </a:prstGeom>
        </p:spPr>
      </p:pic>
      <p:sp>
        <p:nvSpPr>
          <p:cNvPr id="2" name="Tijdelijke aanduiding voor titel 1">
            <a:extLst>
              <a:ext uri="{FF2B5EF4-FFF2-40B4-BE49-F238E27FC236}">
                <a16:creationId xmlns:a16="http://schemas.microsoft.com/office/drawing/2014/main" id="{CCB996C7-595F-45AE-A574-55F06478A2B4}"/>
              </a:ext>
            </a:extLst>
          </p:cNvPr>
          <p:cNvSpPr>
            <a:spLocks noGrp="1"/>
          </p:cNvSpPr>
          <p:nvPr>
            <p:ph type="title"/>
          </p:nvPr>
        </p:nvSpPr>
        <p:spPr>
          <a:xfrm>
            <a:off x="892185" y="1173955"/>
            <a:ext cx="10515600" cy="573088"/>
          </a:xfrm>
          <a:prstGeom prst="rect">
            <a:avLst/>
          </a:prstGeom>
        </p:spPr>
        <p:txBody>
          <a:bodyPr vert="horz" lIns="0" tIns="0" rIns="0" bIns="0" rtlCol="0" anchor="t" anchorCtr="0">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02EA2A-04D9-4075-B8FB-74DA2FAC3B2C}"/>
              </a:ext>
            </a:extLst>
          </p:cNvPr>
          <p:cNvSpPr>
            <a:spLocks noGrp="1"/>
          </p:cNvSpPr>
          <p:nvPr>
            <p:ph type="body" idx="1"/>
          </p:nvPr>
        </p:nvSpPr>
        <p:spPr>
          <a:xfrm>
            <a:off x="892185" y="1813320"/>
            <a:ext cx="10515600" cy="4351338"/>
          </a:xfrm>
          <a:prstGeom prst="rect">
            <a:avLst/>
          </a:prstGeom>
        </p:spPr>
        <p:txBody>
          <a:bodyPr vert="horz" lIns="0" tIns="0" rIns="0" bIns="0" rtlCol="0">
            <a:normAutofit/>
          </a:bodyPr>
          <a:lstStyle/>
          <a:p>
            <a:pPr lvl="0"/>
            <a:r>
              <a:rPr lang="nl-NL" dirty="0"/>
              <a:t>Tekststijl van het model bewerken</a:t>
            </a:r>
          </a:p>
          <a:p>
            <a:pPr lvl="1"/>
            <a:r>
              <a:rPr lang="nl-NL" dirty="0"/>
              <a:t>Tweede niveau</a:t>
            </a:r>
          </a:p>
          <a:p>
            <a:pPr lvl="2"/>
            <a:r>
              <a:rPr lang="nl-NL" dirty="0"/>
              <a:t>Derde niveau</a:t>
            </a:r>
          </a:p>
        </p:txBody>
      </p:sp>
      <p:sp>
        <p:nvSpPr>
          <p:cNvPr id="4" name="Tijdelijke aanduiding voor datum 3">
            <a:extLst>
              <a:ext uri="{FF2B5EF4-FFF2-40B4-BE49-F238E27FC236}">
                <a16:creationId xmlns:a16="http://schemas.microsoft.com/office/drawing/2014/main" id="{E794643D-151F-4C46-A11E-89B0CFEE52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D7654-A8DD-48D7-AAE1-740C39B14C31}" type="datetimeFigureOut">
              <a:rPr lang="nl-NL" smtClean="0"/>
              <a:t>23-12-2020</a:t>
            </a:fld>
            <a:endParaRPr lang="nl-NL"/>
          </a:p>
        </p:txBody>
      </p:sp>
      <p:sp>
        <p:nvSpPr>
          <p:cNvPr id="5" name="Tijdelijke aanduiding voor voettekst 4">
            <a:extLst>
              <a:ext uri="{FF2B5EF4-FFF2-40B4-BE49-F238E27FC236}">
                <a16:creationId xmlns:a16="http://schemas.microsoft.com/office/drawing/2014/main" id="{74647342-9F03-4ED6-84A8-9E07173C8C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4464B57-FB49-4791-8B2F-38AAEC35BA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390539-1FFD-4E1A-8447-2B1247AD4F0B}" type="slidenum">
              <a:rPr lang="nl-NL" smtClean="0"/>
              <a:t>‹nr.›</a:t>
            </a:fld>
            <a:endParaRPr lang="nl-NL"/>
          </a:p>
        </p:txBody>
      </p:sp>
      <p:pic>
        <p:nvPicPr>
          <p:cNvPr id="13" name="Afbeelding 12">
            <a:extLst>
              <a:ext uri="{FF2B5EF4-FFF2-40B4-BE49-F238E27FC236}">
                <a16:creationId xmlns:a16="http://schemas.microsoft.com/office/drawing/2014/main" id="{95FFEDAE-27D0-4534-BFF8-5CE8377BD3ED}"/>
              </a:ext>
            </a:extLst>
          </p:cNvPr>
          <p:cNvPicPr>
            <a:picLocks noChangeAspect="1"/>
          </p:cNvPicPr>
          <p:nvPr userDrawn="1"/>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5606" y="449450"/>
            <a:ext cx="2415751" cy="520389"/>
          </a:xfrm>
          <a:prstGeom prst="rect">
            <a:avLst/>
          </a:prstGeom>
        </p:spPr>
      </p:pic>
      <p:pic>
        <p:nvPicPr>
          <p:cNvPr id="15" name="Afbeelding 14">
            <a:extLst>
              <a:ext uri="{FF2B5EF4-FFF2-40B4-BE49-F238E27FC236}">
                <a16:creationId xmlns:a16="http://schemas.microsoft.com/office/drawing/2014/main" id="{00CF78A2-801B-4A7A-8728-9F77F67F0999}"/>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6203609"/>
            <a:ext cx="12192000" cy="654391"/>
          </a:xfrm>
          <a:prstGeom prst="rect">
            <a:avLst/>
          </a:prstGeom>
        </p:spPr>
      </p:pic>
    </p:spTree>
    <p:extLst>
      <p:ext uri="{BB962C8B-B14F-4D97-AF65-F5344CB8AC3E}">
        <p14:creationId xmlns:p14="http://schemas.microsoft.com/office/powerpoint/2010/main" val="221868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5" r:id="rId5"/>
    <p:sldLayoutId id="2147483654" r:id="rId6"/>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177800" indent="-1778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www.rijkewaddenzee.nl/" TargetMode="External"/><Relationship Id="rId7" Type="http://schemas.openxmlformats.org/officeDocument/2006/relationships/hyperlink" Target="mailto:wilco@oakconsultants.nl" TargetMode="External"/><Relationship Id="rId2" Type="http://schemas.openxmlformats.org/officeDocument/2006/relationships/hyperlink" Target="mailto:jeroen@oakconsultants.nl" TargetMode="External"/><Relationship Id="rId1" Type="http://schemas.openxmlformats.org/officeDocument/2006/relationships/slideLayout" Target="../slideLayouts/slideLayout2.xml"/><Relationship Id="rId6" Type="http://schemas.openxmlformats.org/officeDocument/2006/relationships/hyperlink" Target="http://www.oakconsultants.nl/" TargetMode="External"/><Relationship Id="rId5" Type="http://schemas.openxmlformats.org/officeDocument/2006/relationships/hyperlink" Target="mailto:Klaasjan.wardenaar@smartland.nl" TargetMode="External"/><Relationship Id="rId4" Type="http://schemas.openxmlformats.org/officeDocument/2006/relationships/hyperlink" Target="http://www.smartland.n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188C8-AF54-425E-9679-2C9199E4BFE9}"/>
              </a:ext>
            </a:extLst>
          </p:cNvPr>
          <p:cNvSpPr>
            <a:spLocks noGrp="1"/>
          </p:cNvSpPr>
          <p:nvPr>
            <p:ph type="ctrTitle"/>
          </p:nvPr>
        </p:nvSpPr>
        <p:spPr>
          <a:xfrm>
            <a:off x="1239792" y="1738378"/>
            <a:ext cx="9705712" cy="1388705"/>
          </a:xfrm>
        </p:spPr>
        <p:txBody>
          <a:bodyPr/>
          <a:lstStyle/>
          <a:p>
            <a:pPr algn="ctr"/>
            <a:r>
              <a:rPr lang="nl-NL" dirty="0"/>
              <a:t>Naar een Zilte Lauwerskust</a:t>
            </a:r>
            <a:br>
              <a:rPr lang="nl-NL" dirty="0"/>
            </a:br>
            <a:br>
              <a:rPr lang="nl-NL" sz="2600" i="1" dirty="0"/>
            </a:br>
            <a:r>
              <a:rPr lang="nl-NL" sz="4000" i="1" dirty="0"/>
              <a:t>Samen bouwen aan verrijking van het Lauwersmeergebied en de Waddenzee</a:t>
            </a:r>
          </a:p>
        </p:txBody>
      </p:sp>
      <p:sp>
        <p:nvSpPr>
          <p:cNvPr id="3" name="Ondertitel 2">
            <a:extLst>
              <a:ext uri="{FF2B5EF4-FFF2-40B4-BE49-F238E27FC236}">
                <a16:creationId xmlns:a16="http://schemas.microsoft.com/office/drawing/2014/main" id="{D57CD197-C45E-48FD-96CB-8E6022358801}"/>
              </a:ext>
            </a:extLst>
          </p:cNvPr>
          <p:cNvSpPr>
            <a:spLocks noGrp="1"/>
          </p:cNvSpPr>
          <p:nvPr>
            <p:ph type="subTitle" idx="1"/>
          </p:nvPr>
        </p:nvSpPr>
        <p:spPr>
          <a:xfrm>
            <a:off x="882658" y="4495788"/>
            <a:ext cx="9144000" cy="2059756"/>
          </a:xfrm>
        </p:spPr>
        <p:txBody>
          <a:bodyPr/>
          <a:lstStyle/>
          <a:p>
            <a:r>
              <a:rPr lang="en-US" dirty="0"/>
              <a:t> </a:t>
            </a:r>
            <a:endParaRPr lang="nl-NL" dirty="0"/>
          </a:p>
        </p:txBody>
      </p:sp>
    </p:spTree>
    <p:extLst>
      <p:ext uri="{BB962C8B-B14F-4D97-AF65-F5344CB8AC3E}">
        <p14:creationId xmlns:p14="http://schemas.microsoft.com/office/powerpoint/2010/main" val="2973597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4. De aanpak</a:t>
            </a:r>
          </a:p>
        </p:txBody>
      </p:sp>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5" y="1813320"/>
            <a:ext cx="6914331" cy="4351338"/>
          </a:xfrm>
        </p:spPr>
        <p:txBody>
          <a:bodyPr>
            <a:noAutofit/>
          </a:bodyPr>
          <a:lstStyle/>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In het project Zilte Lauwerskust werkten gebiedspartijen, ondernemers, beheerders en overheden in 3 werksessies aan de verkenning </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van de mogelijkheden. </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Dat gebeurde rond drie thema-tafels: </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1). Klimaatverandering en ecosysteemherstel;</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2). Trekvissen en visserij (beroeps- en sportvisserij);</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3). Recreatie, beleving en identiteit.</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Op basis van de resultaten van de werksessies zijn een aantal </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ruimtelijke modellen ontwikkeld. Deze zijn besproken in de </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tweede werksessie en in gesprekken met gebiedspartijen: </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provincies, waterbeheerders, natuurorganisaties, sportvisserij en beroepsvisserij. De resultaten zijn vervolgens uitgewerkt tot aanbevelingen en een concreet projectvoorstel, verwoord in het </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tweede deel van deze notitie.</a:t>
            </a:r>
          </a:p>
        </p:txBody>
      </p:sp>
      <p:pic>
        <p:nvPicPr>
          <p:cNvPr id="6" name="Afbeelding 5" descr="Afbeelding met persoon, tafel, binnen, gebouw&#10;&#10;Automatisch gegenereerde beschrijving">
            <a:extLst>
              <a:ext uri="{FF2B5EF4-FFF2-40B4-BE49-F238E27FC236}">
                <a16:creationId xmlns:a16="http://schemas.microsoft.com/office/drawing/2014/main" id="{2BACB116-1DFC-49CA-B2E7-BD5C24BAA4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2905" y="2473937"/>
            <a:ext cx="4984302" cy="3738227"/>
          </a:xfrm>
          <a:prstGeom prst="rect">
            <a:avLst/>
          </a:prstGeom>
        </p:spPr>
      </p:pic>
    </p:spTree>
    <p:extLst>
      <p:ext uri="{BB962C8B-B14F-4D97-AF65-F5344CB8AC3E}">
        <p14:creationId xmlns:p14="http://schemas.microsoft.com/office/powerpoint/2010/main" val="2335005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4. De aanpak</a:t>
            </a:r>
          </a:p>
        </p:txBody>
      </p:sp>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5" y="1813320"/>
            <a:ext cx="9743731" cy="4351338"/>
          </a:xfrm>
        </p:spPr>
        <p:txBody>
          <a:bodyPr>
            <a:noAutofit/>
          </a:bodyPr>
          <a:lstStyle/>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De volgende organisatie namen deel aan één of meerdere</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werksessies:</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Manifest Lauwerskust (Henk Postma/Jelle Bos)	Rijkswaterstaat</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Waterschap Noorderzijlvest			</a:t>
            </a:r>
            <a:r>
              <a:rPr lang="nl-NL"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Wetterskip</a:t>
            </a: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Fryslân</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Staatsbosbeheer				Provincie Fryslân</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Provincie Groningen			It Fryske Gea</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Sportvisserij Nederland			Waddenvereniging</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Programma naar een Rijke Waddenzee		Vissers van de Kust </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Stichting Geïntegreerde Visserij</a:t>
            </a:r>
            <a:r>
              <a:rPr lang="nl-NL" sz="1800" kern="1800" spc="75"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nl-NL" sz="1800" kern="1800" spc="75"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Aalvisser</a:t>
            </a:r>
            <a:r>
              <a:rPr lang="nl-NL" sz="1800" kern="1800" spc="75"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Zoutkamp</a:t>
            </a:r>
            <a:endPar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pPr>
            <a:r>
              <a:rPr lang="nl-NL" sz="1800" i="0" dirty="0">
                <a:solidFill>
                  <a:schemeClr val="tx1"/>
                </a:solidFill>
                <a:effectLst/>
                <a:latin typeface="Calibri" panose="020F0502020204030204" pitchFamily="34" charset="0"/>
                <a:cs typeface="Calibri" panose="020F0502020204030204" pitchFamily="34" charset="0"/>
              </a:rPr>
              <a:t>it Dreamlân </a:t>
            </a: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Schrijfburo</a:t>
            </a:r>
          </a:p>
          <a:p>
            <a:pPr>
              <a:lnSpc>
                <a:spcPct val="100000"/>
              </a:lnSpc>
              <a:spcBef>
                <a:spcPts val="0"/>
              </a:spcBef>
            </a:pP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Waddenfonds				Coalitie Duurzame Haven Lauwersoog</a:t>
            </a:r>
          </a:p>
          <a:p>
            <a:pPr>
              <a:lnSpc>
                <a:spcPct val="100000"/>
              </a:lnSpc>
              <a:spcBef>
                <a:spcPts val="0"/>
              </a:spcBef>
            </a:pP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WUR					Gemeente </a:t>
            </a:r>
            <a:r>
              <a:rPr lang="nl-NL"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Noard</a:t>
            </a:r>
            <a:r>
              <a:rPr lang="nl-N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e</a:t>
            </a:r>
            <a:r>
              <a:rPr lang="nl-NL"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ast</a:t>
            </a:r>
            <a:r>
              <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Fryslân</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nl-NL"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Gemeente Het Hogeland</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p:txBody>
      </p:sp>
      <p:pic>
        <p:nvPicPr>
          <p:cNvPr id="7" name="Afbeelding 6" descr="Afbeelding met persoon, binnen, mensen, plafond&#10;&#10;Automatisch gegenereerde beschrijving">
            <a:extLst>
              <a:ext uri="{FF2B5EF4-FFF2-40B4-BE49-F238E27FC236}">
                <a16:creationId xmlns:a16="http://schemas.microsoft.com/office/drawing/2014/main" id="{FFEEBDDA-7876-4210-9854-4F074D507C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00" y="0"/>
            <a:ext cx="4572000" cy="3429000"/>
          </a:xfrm>
          <a:prstGeom prst="rect">
            <a:avLst/>
          </a:prstGeom>
        </p:spPr>
      </p:pic>
    </p:spTree>
    <p:extLst>
      <p:ext uri="{BB962C8B-B14F-4D97-AF65-F5344CB8AC3E}">
        <p14:creationId xmlns:p14="http://schemas.microsoft.com/office/powerpoint/2010/main" val="36429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5. De resultaten</a:t>
            </a:r>
          </a:p>
        </p:txBody>
      </p:sp>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5" y="1813320"/>
            <a:ext cx="10585582" cy="4351338"/>
          </a:xfrm>
        </p:spPr>
        <p:txBody>
          <a:bodyPr>
            <a:noAutofit/>
          </a:bodyPr>
          <a:lstStyle/>
          <a:p>
            <a:pPr>
              <a:lnSpc>
                <a:spcPct val="100000"/>
              </a:lnSpc>
              <a:spcBef>
                <a:spcPts val="0"/>
              </a:spcBef>
            </a:pPr>
            <a:r>
              <a:rPr lang="nl-NL" sz="1800" b="1" dirty="0">
                <a:solidFill>
                  <a:schemeClr val="tx1"/>
                </a:solidFill>
                <a:latin typeface="Calibri" panose="020F0502020204030204" pitchFamily="34" charset="0"/>
                <a:cs typeface="Calibri" panose="020F0502020204030204" pitchFamily="34" charset="0"/>
              </a:rPr>
              <a:t>1). Klimaatverandering en ecosysteemherstel</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De </a:t>
            </a:r>
            <a:r>
              <a:rPr lang="nl-NL" sz="1800" b="1" dirty="0">
                <a:solidFill>
                  <a:schemeClr val="tx1"/>
                </a:solidFill>
                <a:latin typeface="Calibri" panose="020F0502020204030204" pitchFamily="34" charset="0"/>
                <a:cs typeface="Calibri" panose="020F0502020204030204" pitchFamily="34" charset="0"/>
              </a:rPr>
              <a:t>golfbelasting</a:t>
            </a:r>
            <a:r>
              <a:rPr lang="nl-NL" sz="1800" dirty="0">
                <a:solidFill>
                  <a:schemeClr val="tx1"/>
                </a:solidFill>
                <a:latin typeface="Calibri" panose="020F0502020204030204" pitchFamily="34" charset="0"/>
                <a:cs typeface="Calibri" panose="020F0502020204030204" pitchFamily="34" charset="0"/>
              </a:rPr>
              <a:t> op de kust zal in de toekomst toenemen als gevolg van klimaatverandering. Voor water-veiligheid betekent natuurlijke aangroei van de kwelders buitendijks een versterking van het dijksysteem;</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De verwachting is dat de zeespiegel gaat stijgen waardoor de </a:t>
            </a:r>
            <a:r>
              <a:rPr lang="nl-NL" sz="1800" b="1" dirty="0">
                <a:solidFill>
                  <a:schemeClr val="tx1"/>
                </a:solidFill>
                <a:latin typeface="Calibri" panose="020F0502020204030204" pitchFamily="34" charset="0"/>
                <a:cs typeface="Calibri" panose="020F0502020204030204" pitchFamily="34" charset="0"/>
              </a:rPr>
              <a:t>waterafvoer</a:t>
            </a:r>
            <a:r>
              <a:rPr lang="nl-NL" sz="1800" dirty="0">
                <a:solidFill>
                  <a:schemeClr val="tx1"/>
                </a:solidFill>
                <a:latin typeface="Calibri" panose="020F0502020204030204" pitchFamily="34" charset="0"/>
                <a:cs typeface="Calibri" panose="020F0502020204030204" pitchFamily="34" charset="0"/>
              </a:rPr>
              <a:t> onder vrij verval in de toekomst moeilijker zal worden. Het watersysteem behoeft hierop in de toekomst te worden aangepast. Realisatie van een gemaal op een locatie in het Lauwersmeergebied is hierbij een interessante optie;</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Tevens wordt verwacht dat de invloed van </a:t>
            </a:r>
            <a:r>
              <a:rPr lang="nl-NL" sz="1800" b="1" dirty="0">
                <a:solidFill>
                  <a:schemeClr val="tx1"/>
                </a:solidFill>
                <a:latin typeface="Calibri" panose="020F0502020204030204" pitchFamily="34" charset="0"/>
                <a:cs typeface="Calibri" panose="020F0502020204030204" pitchFamily="34" charset="0"/>
              </a:rPr>
              <a:t>zout grondwater </a:t>
            </a:r>
            <a:r>
              <a:rPr lang="nl-NL" sz="1800" dirty="0">
                <a:solidFill>
                  <a:schemeClr val="tx1"/>
                </a:solidFill>
                <a:latin typeface="Calibri" panose="020F0502020204030204" pitchFamily="34" charset="0"/>
                <a:cs typeface="Calibri" panose="020F0502020204030204" pitchFamily="34" charset="0"/>
              </a:rPr>
              <a:t>zal toenemen als gevolg van de zeespiegelstijging. Dit zal met name effect hebben op 1). de lager gelegen poldergebieden en 2). het Lauwersmeer;</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Daarnaast neemt de hoeveelheid neerslag toe, worden </a:t>
            </a:r>
            <a:r>
              <a:rPr lang="nl-NL" sz="1800" b="1" dirty="0">
                <a:solidFill>
                  <a:schemeClr val="tx1"/>
                </a:solidFill>
                <a:latin typeface="Calibri" panose="020F0502020204030204" pitchFamily="34" charset="0"/>
                <a:cs typeface="Calibri" panose="020F0502020204030204" pitchFamily="34" charset="0"/>
              </a:rPr>
              <a:t>buien intensiever </a:t>
            </a:r>
            <a:r>
              <a:rPr lang="nl-NL" sz="1800" dirty="0">
                <a:solidFill>
                  <a:schemeClr val="tx1"/>
                </a:solidFill>
                <a:latin typeface="Calibri" panose="020F0502020204030204" pitchFamily="34" charset="0"/>
                <a:cs typeface="Calibri" panose="020F0502020204030204" pitchFamily="34" charset="0"/>
              </a:rPr>
              <a:t>en neemt de zekerheid van wateraanvoer af. Het verdient aanbeveling pro-actief in te zetten op het versterken van de zoetwaterlens in de akkers, vasthouden van water, slimme irrigatiesystemen en zouttolerante gewassen;</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De natuurkwaliteit van de Waddenzee én het Lauwersmeer is gebaat bij een robuuste </a:t>
            </a:r>
            <a:r>
              <a:rPr lang="nl-NL" sz="1800" b="1" dirty="0">
                <a:solidFill>
                  <a:schemeClr val="tx1"/>
                </a:solidFill>
                <a:latin typeface="Calibri" panose="020F0502020204030204" pitchFamily="34" charset="0"/>
                <a:cs typeface="Calibri" panose="020F0502020204030204" pitchFamily="34" charset="0"/>
              </a:rPr>
              <a:t>zoet-zout overgang</a:t>
            </a:r>
            <a:r>
              <a:rPr lang="nl-NL" sz="1800" dirty="0">
                <a:solidFill>
                  <a:schemeClr val="tx1"/>
                </a:solidFill>
                <a:latin typeface="Calibri" panose="020F0502020204030204" pitchFamily="34" charset="0"/>
                <a:cs typeface="Calibri" panose="020F0502020204030204" pitchFamily="34" charset="0"/>
              </a:rPr>
              <a:t>, als basis voor versterkte populaties vissen, vogels en zeezoogdieren.</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Op basis hiervan is een concreet voorstel voor een grootschalige zoet-zout overgang met ‘zachte’ compartimentering van het Lauwersmeer ontwikkeld. Zie hiervoor deel twee.</a:t>
            </a:r>
          </a:p>
          <a:p>
            <a:endParaRPr lang="nl-NL" sz="2200" dirty="0">
              <a:solidFill>
                <a:schemeClr val="tx1"/>
              </a:solidFill>
            </a:endParaRPr>
          </a:p>
        </p:txBody>
      </p:sp>
    </p:spTree>
    <p:extLst>
      <p:ext uri="{BB962C8B-B14F-4D97-AF65-F5344CB8AC3E}">
        <p14:creationId xmlns:p14="http://schemas.microsoft.com/office/powerpoint/2010/main" val="2252674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5. De resultaten</a:t>
            </a:r>
          </a:p>
        </p:txBody>
      </p:sp>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5" y="1813320"/>
            <a:ext cx="10585582" cy="4351338"/>
          </a:xfrm>
        </p:spPr>
        <p:txBody>
          <a:bodyPr>
            <a:noAutofit/>
          </a:bodyPr>
          <a:lstStyle/>
          <a:p>
            <a:pPr>
              <a:lnSpc>
                <a:spcPct val="100000"/>
              </a:lnSpc>
              <a:spcBef>
                <a:spcPts val="0"/>
              </a:spcBef>
            </a:pPr>
            <a:r>
              <a:rPr lang="nl-NL" sz="1800" b="1" dirty="0">
                <a:solidFill>
                  <a:schemeClr val="tx1"/>
                </a:solidFill>
                <a:latin typeface="Calibri" panose="020F0502020204030204" pitchFamily="34" charset="0"/>
                <a:cs typeface="Calibri" panose="020F0502020204030204" pitchFamily="34" charset="0"/>
              </a:rPr>
              <a:t>2). Trekvissen en visserij (beroeps- en sportvisserij)</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Voor de langere termijn zetten zowel beroeps- als sportvisserij in op:</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Herstel van natuurlijke processen;</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Een sterke ecologische verbinding tussen Waddenzee, Lauwersmeer en achterland;</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Versterking van de vispopulaties;</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Duurzame benutting. </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Voor de korte termijn worden kansen gezien in relatie tot:</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Benutten van wolhandkrab Lauwersmeer. Dit gebeurt al en kan mogelijk worden opgeschaald;</a:t>
            </a:r>
          </a:p>
          <a:p>
            <a:pPr marL="285750" lvl="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Monitoring van trekvissen door vissers. Dit gebeurt al en kan mogelijk worden gecontinueerd/versterkt;</a:t>
            </a:r>
          </a:p>
          <a:p>
            <a:pPr marL="285750" lvl="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Vergroten zichtbaarheid van de kleinschalige visserij, middels een visserij-werkplaats in combinatie met educatie.</a:t>
            </a:r>
          </a:p>
          <a:p>
            <a:pPr lvl="0">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Bij de ontwikkeling van een zilte Lauwerskust worden kansen gezien voor mosselkweek binnendijks (hangculturen) en duurzame visserij. Deze concrete kansen worden nader verkend door de betrokken partijen.</a:t>
            </a:r>
          </a:p>
        </p:txBody>
      </p:sp>
    </p:spTree>
    <p:extLst>
      <p:ext uri="{BB962C8B-B14F-4D97-AF65-F5344CB8AC3E}">
        <p14:creationId xmlns:p14="http://schemas.microsoft.com/office/powerpoint/2010/main" val="3681150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5. De resultaten</a:t>
            </a:r>
          </a:p>
        </p:txBody>
      </p:sp>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5" y="1813320"/>
            <a:ext cx="6788641" cy="4351338"/>
          </a:xfrm>
        </p:spPr>
        <p:txBody>
          <a:bodyPr>
            <a:noAutofit/>
          </a:bodyPr>
          <a:lstStyle/>
          <a:p>
            <a:pPr>
              <a:lnSpc>
                <a:spcPct val="100000"/>
              </a:lnSpc>
              <a:spcBef>
                <a:spcPts val="0"/>
              </a:spcBef>
            </a:pPr>
            <a:r>
              <a:rPr lang="nl-NL" sz="1800" b="1" dirty="0">
                <a:solidFill>
                  <a:schemeClr val="tx1"/>
                </a:solidFill>
                <a:latin typeface="Calibri" panose="020F0502020204030204" pitchFamily="34" charset="0"/>
                <a:cs typeface="Calibri" panose="020F0502020204030204" pitchFamily="34" charset="0"/>
              </a:rPr>
              <a:t>3). Recreatie, beleving en identiteit</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Voor het derde thema zijn onderstaande punten het resultaat:</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Werk aan een duidelijk </a:t>
            </a:r>
            <a:r>
              <a:rPr lang="nl-NL" sz="1800" b="1" dirty="0">
                <a:solidFill>
                  <a:schemeClr val="tx1"/>
                </a:solidFill>
                <a:latin typeface="Calibri" panose="020F0502020204030204" pitchFamily="34" charset="0"/>
                <a:cs typeface="Calibri" panose="020F0502020204030204" pitchFamily="34" charset="0"/>
              </a:rPr>
              <a:t>toeristisch-recreatief profiel </a:t>
            </a:r>
            <a:r>
              <a:rPr lang="nl-NL" sz="1800" dirty="0">
                <a:solidFill>
                  <a:schemeClr val="tx1"/>
                </a:solidFill>
                <a:latin typeface="Calibri" panose="020F0502020204030204" pitchFamily="34" charset="0"/>
                <a:cs typeface="Calibri" panose="020F0502020204030204" pitchFamily="34" charset="0"/>
              </a:rPr>
              <a:t>voor het gebied/de regio als geheel. Een profiel dat toekomstgericht is en past bij het groene karakter van het gebied. Maak daarbij keuzes wat je wel en niet wil als regio;</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Ontwikkel dit </a:t>
            </a:r>
            <a:r>
              <a:rPr lang="nl-NL" sz="1800" b="1" dirty="0">
                <a:solidFill>
                  <a:schemeClr val="tx1"/>
                </a:solidFill>
                <a:latin typeface="Calibri" panose="020F0502020204030204" pitchFamily="34" charset="0"/>
                <a:cs typeface="Calibri" panose="020F0502020204030204" pitchFamily="34" charset="0"/>
              </a:rPr>
              <a:t>bottom up met én voor ondernemers</a:t>
            </a:r>
            <a:r>
              <a:rPr lang="nl-NL" sz="1800" dirty="0">
                <a:solidFill>
                  <a:schemeClr val="tx1"/>
                </a:solidFill>
                <a:latin typeface="Calibri" panose="020F0502020204030204" pitchFamily="34" charset="0"/>
                <a:cs typeface="Calibri" panose="020F0502020204030204" pitchFamily="34" charset="0"/>
              </a:rPr>
              <a:t> en organiseer </a:t>
            </a:r>
            <a:br>
              <a:rPr lang="nl-NL" sz="1800" dirty="0">
                <a:solidFill>
                  <a:schemeClr val="tx1"/>
                </a:solidFill>
                <a:latin typeface="Calibri" panose="020F0502020204030204" pitchFamily="34" charset="0"/>
                <a:cs typeface="Calibri" panose="020F0502020204030204" pitchFamily="34" charset="0"/>
              </a:rPr>
            </a:br>
            <a:r>
              <a:rPr lang="nl-NL" sz="1800" dirty="0">
                <a:solidFill>
                  <a:schemeClr val="tx1"/>
                </a:solidFill>
                <a:latin typeface="Calibri" panose="020F0502020204030204" pitchFamily="34" charset="0"/>
                <a:cs typeface="Calibri" panose="020F0502020204030204" pitchFamily="34" charset="0"/>
              </a:rPr>
              <a:t>het proces met de ondernemers in de kern, in een meerjarig proces;</a:t>
            </a:r>
          </a:p>
          <a:p>
            <a:pPr marL="285750" indent="-285750">
              <a:lnSpc>
                <a:spcPct val="100000"/>
              </a:lnSpc>
              <a:spcBef>
                <a:spcPts val="0"/>
              </a:spcBef>
              <a:buFontTx/>
              <a:buChar char="-"/>
            </a:pPr>
            <a:r>
              <a:rPr lang="nl-NL" sz="1800" b="1" dirty="0">
                <a:solidFill>
                  <a:schemeClr val="tx1"/>
                </a:solidFill>
                <a:latin typeface="Calibri" panose="020F0502020204030204" pitchFamily="34" charset="0"/>
                <a:cs typeface="Calibri" panose="020F0502020204030204" pitchFamily="34" charset="0"/>
              </a:rPr>
              <a:t>Synchroniseer het beleid </a:t>
            </a:r>
            <a:r>
              <a:rPr lang="nl-NL" sz="1800" dirty="0">
                <a:solidFill>
                  <a:schemeClr val="tx1"/>
                </a:solidFill>
                <a:latin typeface="Calibri" panose="020F0502020204030204" pitchFamily="34" charset="0"/>
                <a:cs typeface="Calibri" panose="020F0502020204030204" pitchFamily="34" charset="0"/>
              </a:rPr>
              <a:t>van verschillende overheden, belangenorganisaties, samenwerkingsverbanden en ondernemers volgens deze nieuwe lijn tot één krachtig geheel.</a:t>
            </a:r>
          </a:p>
          <a:p>
            <a:pPr>
              <a:lnSpc>
                <a:spcPct val="100000"/>
              </a:lnSpc>
              <a:spcBef>
                <a:spcPts val="0"/>
              </a:spcBef>
            </a:pPr>
            <a:endParaRPr lang="nl-NL" sz="1800" b="1"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Op basis hiervan wordt binnen de Gebiedsagenda Lauwersmeer, samen met gebiedspartijen en ondernemers, concreet invulling gegeven aan de ontwikkeling van een toeristisch-recreatief profiel.</a:t>
            </a:r>
          </a:p>
        </p:txBody>
      </p:sp>
      <p:pic>
        <p:nvPicPr>
          <p:cNvPr id="4" name="Afbeelding 3">
            <a:extLst>
              <a:ext uri="{FF2B5EF4-FFF2-40B4-BE49-F238E27FC236}">
                <a16:creationId xmlns:a16="http://schemas.microsoft.com/office/drawing/2014/main" id="{525217CB-8754-479F-AC64-9713C7B3C2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6234" y="28149"/>
            <a:ext cx="4511174" cy="3570341"/>
          </a:xfrm>
          <a:prstGeom prst="rect">
            <a:avLst/>
          </a:prstGeom>
        </p:spPr>
      </p:pic>
    </p:spTree>
    <p:extLst>
      <p:ext uri="{BB962C8B-B14F-4D97-AF65-F5344CB8AC3E}">
        <p14:creationId xmlns:p14="http://schemas.microsoft.com/office/powerpoint/2010/main" val="1902406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0F16A48B-7489-4390-BDA3-40946E4741DD}"/>
              </a:ext>
            </a:extLst>
          </p:cNvPr>
          <p:cNvSpPr/>
          <p:nvPr/>
        </p:nvSpPr>
        <p:spPr>
          <a:xfrm>
            <a:off x="229335" y="451603"/>
            <a:ext cx="2363740" cy="37792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buiten, grond, natuur, zanderig&#10;&#10;Automatisch gegenereerde beschrijving">
            <a:extLst>
              <a:ext uri="{FF2B5EF4-FFF2-40B4-BE49-F238E27FC236}">
                <a16:creationId xmlns:a16="http://schemas.microsoft.com/office/drawing/2014/main" id="{1993A374-AAF6-4FF2-8BB6-03DB9B8674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4226"/>
          <a:stretch/>
        </p:blipFill>
        <p:spPr>
          <a:xfrm>
            <a:off x="0" y="-1"/>
            <a:ext cx="12192000" cy="6224338"/>
          </a:xfrm>
          <a:prstGeom prst="rect">
            <a:avLst/>
          </a:prstGeom>
        </p:spPr>
      </p:pic>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4" y="821031"/>
            <a:ext cx="10790299" cy="3056852"/>
          </a:xfrm>
        </p:spPr>
        <p:txBody>
          <a:bodyPr>
            <a:normAutofit/>
          </a:bodyPr>
          <a:lstStyle/>
          <a:p>
            <a:pPr algn="ctr"/>
            <a:r>
              <a:rPr lang="nl-NL" sz="3000" dirty="0">
                <a:solidFill>
                  <a:schemeClr val="bg1"/>
                </a:solidFill>
              </a:rPr>
              <a:t>DEEL 2 UITWERKING ZILTE LAUWERSKUST</a:t>
            </a:r>
          </a:p>
        </p:txBody>
      </p:sp>
    </p:spTree>
    <p:extLst>
      <p:ext uri="{BB962C8B-B14F-4D97-AF65-F5344CB8AC3E}">
        <p14:creationId xmlns:p14="http://schemas.microsoft.com/office/powerpoint/2010/main" val="2040276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4" y="1813320"/>
            <a:ext cx="10763004" cy="4351338"/>
          </a:xfrm>
        </p:spPr>
        <p:txBody>
          <a:bodyPr>
            <a:noAutofit/>
          </a:bodyPr>
          <a:lstStyle/>
          <a:p>
            <a:pPr lvl="0">
              <a:lnSpc>
                <a:spcPct val="100000"/>
              </a:lnSpc>
              <a:spcBef>
                <a:spcPts val="0"/>
              </a:spcBef>
            </a:pPr>
            <a:r>
              <a:rPr lang="nl-NL" sz="1800" b="1" dirty="0">
                <a:solidFill>
                  <a:schemeClr val="tx1"/>
                </a:solidFill>
                <a:latin typeface="Calibri" panose="020F0502020204030204" pitchFamily="34" charset="0"/>
                <a:cs typeface="Calibri" panose="020F0502020204030204" pitchFamily="34" charset="0"/>
              </a:rPr>
              <a:t>1. Klimaatadaptatie</a:t>
            </a:r>
          </a:p>
          <a:p>
            <a:pPr marL="285750" lvl="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Vergroten van de klimaatrobuustheid van het gebied als geheel, inspelend op toename neerslag en intensiteit neerslag, temperatuur, zeespiegelstijging en verzilting; zowel buiten- als binnendijks.</a:t>
            </a:r>
          </a:p>
          <a:p>
            <a:pPr marL="285750" lvl="0" indent="-285750">
              <a:lnSpc>
                <a:spcPct val="100000"/>
              </a:lnSpc>
              <a:spcBef>
                <a:spcPts val="0"/>
              </a:spcBef>
              <a:buFontTx/>
              <a:buChar char="-"/>
            </a:pPr>
            <a:endParaRPr lang="nl-NL" sz="1800" dirty="0">
              <a:solidFill>
                <a:schemeClr val="tx1"/>
              </a:solidFill>
              <a:latin typeface="Calibri" panose="020F0502020204030204" pitchFamily="34" charset="0"/>
              <a:cs typeface="Calibri" panose="020F0502020204030204" pitchFamily="34" charset="0"/>
            </a:endParaRPr>
          </a:p>
          <a:p>
            <a:pPr lvl="0">
              <a:lnSpc>
                <a:spcPct val="100000"/>
              </a:lnSpc>
              <a:spcBef>
                <a:spcPts val="0"/>
              </a:spcBef>
            </a:pPr>
            <a:r>
              <a:rPr lang="nl-NL" sz="1800" b="1" dirty="0">
                <a:solidFill>
                  <a:schemeClr val="tx1"/>
                </a:solidFill>
                <a:latin typeface="Calibri" panose="020F0502020204030204" pitchFamily="34" charset="0"/>
                <a:cs typeface="Calibri" panose="020F0502020204030204" pitchFamily="34" charset="0"/>
              </a:rPr>
              <a:t>2. Natuur</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Verrijking van de natuur in de Waddenzee en het Lauwersmeer door grootschalig herstel van de zoet-zout overgang als ontbrekende schakel tussen het zoute en het zoete ecosysteem. Inzet op een kwalitatief hoogwaardig, stabiel, brak overgangsmilieu met een natuurlijke dynamiek;</a:t>
            </a:r>
          </a:p>
          <a:p>
            <a:pPr marL="285750" lvl="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Substantiële verbetering van het ecosysteem waardoor vispopulaties (trekvissen, estuariene soorten en mariene gasten) en populaties visetende vogels in de Waddenzee en het Lauwersmeer zich kunnen versterken.</a:t>
            </a:r>
          </a:p>
          <a:p>
            <a:pPr lvl="0">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lvl="0">
              <a:lnSpc>
                <a:spcPct val="100000"/>
              </a:lnSpc>
              <a:spcBef>
                <a:spcPts val="0"/>
              </a:spcBef>
            </a:pPr>
            <a:r>
              <a:rPr lang="nl-NL" sz="1800" b="1" dirty="0">
                <a:solidFill>
                  <a:schemeClr val="tx1"/>
                </a:solidFill>
                <a:latin typeface="Calibri" panose="020F0502020204030204" pitchFamily="34" charset="0"/>
                <a:cs typeface="Calibri" panose="020F0502020204030204" pitchFamily="34" charset="0"/>
              </a:rPr>
              <a:t>3. Lokale economie en identiteit</a:t>
            </a:r>
          </a:p>
          <a:p>
            <a:pPr marL="285750" lvl="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Verbetering beleving van het kustgebied; nadruk op het kustlandschap, natuurbeleving en regionale producten;</a:t>
            </a:r>
          </a:p>
          <a:p>
            <a:pPr marL="285750" lvl="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Versterken lokale economie, sportvisserij en duurzame visserij.</a:t>
            </a:r>
            <a:endParaRPr lang="nl-NL" sz="1800" b="1" dirty="0">
              <a:solidFill>
                <a:schemeClr val="tx1"/>
              </a:solidFill>
              <a:latin typeface="Calibri" panose="020F0502020204030204" pitchFamily="34" charset="0"/>
              <a:cs typeface="Calibri" panose="020F0502020204030204" pitchFamily="34" charset="0"/>
            </a:endParaRPr>
          </a:p>
          <a:p>
            <a:pPr lvl="0">
              <a:lnSpc>
                <a:spcPct val="100000"/>
              </a:lnSpc>
              <a:spcBef>
                <a:spcPts val="0"/>
              </a:spcBef>
            </a:pPr>
            <a:endParaRPr lang="nl-NL" sz="1800" b="1" dirty="0">
              <a:solidFill>
                <a:schemeClr val="tx1"/>
              </a:solidFill>
              <a:latin typeface="Calibri" panose="020F0502020204030204" pitchFamily="34" charset="0"/>
              <a:cs typeface="Calibri" panose="020F0502020204030204" pitchFamily="34" charset="0"/>
            </a:endParaRPr>
          </a:p>
          <a:p>
            <a:pPr>
              <a:lnSpc>
                <a:spcPct val="100000"/>
              </a:lnSpc>
            </a:pPr>
            <a:endParaRPr lang="nl-NL" sz="1800" b="1" dirty="0">
              <a:solidFill>
                <a:schemeClr val="tx1"/>
              </a:solidFill>
              <a:latin typeface="Calibri" panose="020F0502020204030204" pitchFamily="34" charset="0"/>
              <a:cs typeface="Calibri" panose="020F0502020204030204" pitchFamily="34" charset="0"/>
            </a:endParaRPr>
          </a:p>
        </p:txBody>
      </p:sp>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10135206" cy="573088"/>
          </a:xfrm>
        </p:spPr>
        <p:txBody>
          <a:bodyPr/>
          <a:lstStyle/>
          <a:p>
            <a:r>
              <a:rPr lang="nl-NL" dirty="0"/>
              <a:t>1. De Zilte Lauwerskust: de opgaven</a:t>
            </a:r>
          </a:p>
        </p:txBody>
      </p:sp>
    </p:spTree>
    <p:extLst>
      <p:ext uri="{BB962C8B-B14F-4D97-AF65-F5344CB8AC3E}">
        <p14:creationId xmlns:p14="http://schemas.microsoft.com/office/powerpoint/2010/main" val="265858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4" y="1813320"/>
            <a:ext cx="11299815" cy="4351338"/>
          </a:xfrm>
        </p:spPr>
        <p:txBody>
          <a:bodyPr>
            <a:noAutofit/>
          </a:bodyPr>
          <a:lstStyle/>
          <a:p>
            <a:pPr>
              <a:lnSpc>
                <a:spcPct val="100000"/>
              </a:lnSpc>
            </a:pPr>
            <a:endParaRPr lang="nl-NL" sz="1800" b="1" dirty="0">
              <a:solidFill>
                <a:schemeClr val="tx1"/>
              </a:solidFill>
              <a:latin typeface="Calibri" panose="020F0502020204030204" pitchFamily="34" charset="0"/>
              <a:cs typeface="Calibri" panose="020F0502020204030204" pitchFamily="34" charset="0"/>
            </a:endParaRPr>
          </a:p>
          <a:p>
            <a:pPr>
              <a:lnSpc>
                <a:spcPct val="100000"/>
              </a:lnSpc>
            </a:pPr>
            <a:endParaRPr lang="nl-NL" sz="1800" b="1" dirty="0">
              <a:solidFill>
                <a:schemeClr val="tx1"/>
              </a:solidFill>
              <a:latin typeface="Calibri" panose="020F0502020204030204" pitchFamily="34" charset="0"/>
              <a:cs typeface="Calibri" panose="020F0502020204030204" pitchFamily="34" charset="0"/>
            </a:endParaRPr>
          </a:p>
        </p:txBody>
      </p:sp>
      <p:pic>
        <p:nvPicPr>
          <p:cNvPr id="5" name="Afbeelding 4" descr="Afbeelding met kaart, tekst&#10;&#10;Automatisch gegenereerde beschrijving">
            <a:extLst>
              <a:ext uri="{FF2B5EF4-FFF2-40B4-BE49-F238E27FC236}">
                <a16:creationId xmlns:a16="http://schemas.microsoft.com/office/drawing/2014/main" id="{D8509346-7F90-480E-B24D-6463AD928E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6333" y="0"/>
            <a:ext cx="9255666" cy="6209414"/>
          </a:xfrm>
          <a:prstGeom prst="rect">
            <a:avLst/>
          </a:prstGeom>
        </p:spPr>
      </p:pic>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10135206" cy="573088"/>
          </a:xfrm>
        </p:spPr>
        <p:txBody>
          <a:bodyPr/>
          <a:lstStyle/>
          <a:p>
            <a:r>
              <a:rPr lang="nl-NL" dirty="0"/>
              <a:t>2. De locatie</a:t>
            </a:r>
          </a:p>
        </p:txBody>
      </p:sp>
    </p:spTree>
    <p:extLst>
      <p:ext uri="{BB962C8B-B14F-4D97-AF65-F5344CB8AC3E}">
        <p14:creationId xmlns:p14="http://schemas.microsoft.com/office/powerpoint/2010/main" val="896855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4" y="1813320"/>
            <a:ext cx="10626525" cy="4351338"/>
          </a:xfrm>
        </p:spPr>
        <p:txBody>
          <a:bodyPr>
            <a:noAutofit/>
          </a:bodyPr>
          <a:lstStyle/>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De Programmatische Aanpak Grote Wateren (PAGW) is een nationaal programma voor de grote wateren van Nederland. De Waddenzee is één van deze gebieden. De PAGW is gericht op realisatie van toekomstbestendige grote wateren waar hoogwaardige natuur goed samengaat met een krachtige economie. Voor het Waddengebied ligt de focus op de volgende drie opgaven:</a:t>
            </a:r>
          </a:p>
          <a:p>
            <a:pPr lvl="0">
              <a:lnSpc>
                <a:spcPct val="100000"/>
              </a:lnSpc>
              <a:spcBef>
                <a:spcPts val="0"/>
              </a:spcBef>
            </a:pPr>
            <a:r>
              <a:rPr lang="nl-NL" sz="1800" b="1" dirty="0">
                <a:solidFill>
                  <a:schemeClr val="tx1"/>
                </a:solidFill>
                <a:latin typeface="Calibri" panose="020F0502020204030204" pitchFamily="34" charset="0"/>
                <a:cs typeface="Calibri" panose="020F0502020204030204" pitchFamily="34" charset="0"/>
              </a:rPr>
              <a:t>1. Het verzachten van randen van het Wad</a:t>
            </a:r>
            <a:endParaRPr lang="nl-NL" sz="1800" dirty="0">
              <a:solidFill>
                <a:schemeClr val="tx1"/>
              </a:solidFill>
              <a:latin typeface="Calibri" panose="020F0502020204030204" pitchFamily="34" charset="0"/>
              <a:cs typeface="Calibri" panose="020F0502020204030204" pitchFamily="34" charset="0"/>
            </a:endParaRPr>
          </a:p>
          <a:p>
            <a:pPr marL="285750" lvl="1" indent="-285750">
              <a:lnSpc>
                <a:spcPct val="100000"/>
              </a:lnSpc>
              <a:spcBef>
                <a:spcPts val="0"/>
              </a:spcBef>
              <a:buFontTx/>
              <a:buChar char="-"/>
            </a:pPr>
            <a:r>
              <a:rPr lang="nl-NL" sz="1800" dirty="0">
                <a:latin typeface="Calibri" panose="020F0502020204030204" pitchFamily="34" charset="0"/>
                <a:cs typeface="Calibri" panose="020F0502020204030204" pitchFamily="34" charset="0"/>
              </a:rPr>
              <a:t>Herstel van de natuurlijke dynamiek en ruimte geven aan natuurlijke processen waar het kan;</a:t>
            </a:r>
          </a:p>
          <a:p>
            <a:pPr marL="285750" lvl="1" indent="-285750">
              <a:lnSpc>
                <a:spcPct val="100000"/>
              </a:lnSpc>
              <a:spcBef>
                <a:spcPts val="0"/>
              </a:spcBef>
              <a:buFontTx/>
              <a:buChar char="-"/>
            </a:pPr>
            <a:r>
              <a:rPr lang="nl-NL" sz="1800" dirty="0">
                <a:latin typeface="Calibri" panose="020F0502020204030204" pitchFamily="34" charset="0"/>
                <a:cs typeface="Calibri" panose="020F0502020204030204" pitchFamily="34" charset="0"/>
              </a:rPr>
              <a:t>Herstel van geleidelijke overgangen van Wad naar land, en van zout naar zoet water;</a:t>
            </a:r>
          </a:p>
          <a:p>
            <a:pPr marL="285750" lvl="1" indent="-285750">
              <a:lnSpc>
                <a:spcPct val="100000"/>
              </a:lnSpc>
              <a:spcBef>
                <a:spcPts val="0"/>
              </a:spcBef>
              <a:buFontTx/>
              <a:buChar char="-"/>
            </a:pPr>
            <a:r>
              <a:rPr lang="nl-NL" sz="1800" dirty="0">
                <a:latin typeface="Calibri" panose="020F0502020204030204" pitchFamily="34" charset="0"/>
                <a:cs typeface="Calibri" panose="020F0502020204030204" pitchFamily="34" charset="0"/>
              </a:rPr>
              <a:t>Benutten van dijkversterking (HWBP) voor een integrale aanpak.</a:t>
            </a:r>
          </a:p>
          <a:p>
            <a:pPr marL="285750" lvl="1" indent="-285750">
              <a:lnSpc>
                <a:spcPct val="100000"/>
              </a:lnSpc>
              <a:spcBef>
                <a:spcPts val="0"/>
              </a:spcBef>
              <a:buFontTx/>
              <a:buChar char="-"/>
            </a:pPr>
            <a:endParaRPr lang="nl-NL" sz="1800" dirty="0">
              <a:latin typeface="Calibri" panose="020F0502020204030204" pitchFamily="34" charset="0"/>
              <a:cs typeface="Calibri" panose="020F0502020204030204" pitchFamily="34" charset="0"/>
            </a:endParaRPr>
          </a:p>
          <a:p>
            <a:pPr lvl="1">
              <a:lnSpc>
                <a:spcPct val="100000"/>
              </a:lnSpc>
              <a:spcBef>
                <a:spcPts val="0"/>
              </a:spcBef>
            </a:pPr>
            <a:r>
              <a:rPr lang="nl-NL" sz="1800" b="1" dirty="0">
                <a:solidFill>
                  <a:schemeClr val="tx1"/>
                </a:solidFill>
                <a:latin typeface="Calibri" panose="020F0502020204030204" pitchFamily="34" charset="0"/>
                <a:cs typeface="Calibri" panose="020F0502020204030204" pitchFamily="34" charset="0"/>
              </a:rPr>
              <a:t>2. Herstel van onderwaternatuur en voedselweb</a:t>
            </a:r>
            <a:endParaRPr lang="nl-NL" sz="1800" dirty="0">
              <a:solidFill>
                <a:schemeClr val="tx1"/>
              </a:solidFill>
              <a:latin typeface="Calibri" panose="020F0502020204030204" pitchFamily="34" charset="0"/>
              <a:cs typeface="Calibri" panose="020F0502020204030204" pitchFamily="34" charset="0"/>
            </a:endParaRPr>
          </a:p>
          <a:p>
            <a:pPr marL="285750" lvl="1" indent="-285750">
              <a:lnSpc>
                <a:spcPct val="100000"/>
              </a:lnSpc>
              <a:spcBef>
                <a:spcPts val="0"/>
              </a:spcBef>
              <a:buFontTx/>
              <a:buChar char="-"/>
            </a:pPr>
            <a:r>
              <a:rPr lang="nl-NL" sz="1800" dirty="0">
                <a:latin typeface="Calibri" panose="020F0502020204030204" pitchFamily="34" charset="0"/>
                <a:cs typeface="Calibri" panose="020F0502020204030204" pitchFamily="34" charset="0"/>
              </a:rPr>
              <a:t>Herstel van natuurlijke processen en leefgebieden, vooral onder water;</a:t>
            </a:r>
          </a:p>
          <a:p>
            <a:pPr marL="285750" lvl="1" indent="-285750">
              <a:lnSpc>
                <a:spcPct val="100000"/>
              </a:lnSpc>
              <a:spcBef>
                <a:spcPts val="0"/>
              </a:spcBef>
              <a:buFontTx/>
              <a:buChar char="-"/>
            </a:pPr>
            <a:r>
              <a:rPr lang="nl-NL" sz="1800" dirty="0">
                <a:latin typeface="Calibri" panose="020F0502020204030204" pitchFamily="34" charset="0"/>
                <a:cs typeface="Calibri" panose="020F0502020204030204" pitchFamily="34" charset="0"/>
              </a:rPr>
              <a:t>Wegnemen dan wel mitigeren van het gebruik door de mens waar dit cruciaal en passend is;</a:t>
            </a:r>
          </a:p>
          <a:p>
            <a:pPr marL="285750" lvl="1" indent="-285750">
              <a:lnSpc>
                <a:spcPct val="100000"/>
              </a:lnSpc>
              <a:spcBef>
                <a:spcPts val="0"/>
              </a:spcBef>
              <a:buFontTx/>
              <a:buChar char="-"/>
            </a:pPr>
            <a:r>
              <a:rPr lang="nl-NL" sz="1800" dirty="0">
                <a:latin typeface="Calibri" panose="020F0502020204030204" pitchFamily="34" charset="0"/>
                <a:cs typeface="Calibri" panose="020F0502020204030204" pitchFamily="34" charset="0"/>
              </a:rPr>
              <a:t>Wegnemen dan wel mitigeren van negatieve effecten van waterveiligheidswerken.</a:t>
            </a:r>
          </a:p>
          <a:p>
            <a:pPr lvl="1">
              <a:lnSpc>
                <a:spcPct val="100000"/>
              </a:lnSpc>
              <a:spcBef>
                <a:spcPts val="0"/>
              </a:spcBef>
            </a:pPr>
            <a:endParaRPr lang="nl-NL" sz="1800" dirty="0">
              <a:latin typeface="Calibri" panose="020F0502020204030204" pitchFamily="34" charset="0"/>
              <a:cs typeface="Calibri" panose="020F0502020204030204" pitchFamily="34" charset="0"/>
            </a:endParaRPr>
          </a:p>
          <a:p>
            <a:pPr lvl="1">
              <a:lnSpc>
                <a:spcPct val="100000"/>
              </a:lnSpc>
              <a:spcBef>
                <a:spcPts val="0"/>
              </a:spcBef>
            </a:pPr>
            <a:r>
              <a:rPr lang="nl-NL" sz="1800" b="1" dirty="0">
                <a:solidFill>
                  <a:schemeClr val="tx1"/>
                </a:solidFill>
                <a:latin typeface="Calibri" panose="020F0502020204030204" pitchFamily="34" charset="0"/>
                <a:cs typeface="Calibri" panose="020F0502020204030204" pitchFamily="34" charset="0"/>
              </a:rPr>
              <a:t>3. Inzetten op transitie naar duurzaam en maatschappelijk passend gebruik en beheer  </a:t>
            </a:r>
            <a:endParaRPr lang="nl-NL" sz="1800" dirty="0">
              <a:solidFill>
                <a:schemeClr val="tx1"/>
              </a:solidFill>
              <a:latin typeface="Calibri" panose="020F0502020204030204" pitchFamily="34" charset="0"/>
              <a:cs typeface="Calibri" panose="020F0502020204030204" pitchFamily="34" charset="0"/>
            </a:endParaRPr>
          </a:p>
        </p:txBody>
      </p:sp>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10135206" cy="573088"/>
          </a:xfrm>
        </p:spPr>
        <p:txBody>
          <a:bodyPr/>
          <a:lstStyle/>
          <a:p>
            <a:r>
              <a:rPr lang="nl-NL" dirty="0"/>
              <a:t>3. De PAGW opgave in de Waddenzee</a:t>
            </a:r>
          </a:p>
        </p:txBody>
      </p:sp>
    </p:spTree>
    <p:extLst>
      <p:ext uri="{BB962C8B-B14F-4D97-AF65-F5344CB8AC3E}">
        <p14:creationId xmlns:p14="http://schemas.microsoft.com/office/powerpoint/2010/main" val="3588667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10135206" cy="573088"/>
          </a:xfrm>
        </p:spPr>
        <p:txBody>
          <a:bodyPr>
            <a:normAutofit fontScale="90000"/>
          </a:bodyPr>
          <a:lstStyle/>
          <a:p>
            <a:pPr lvl="0"/>
            <a:r>
              <a:rPr lang="nl-NL" sz="2700" dirty="0"/>
              <a:t>4. De randvoorwaarden</a:t>
            </a:r>
            <a:br>
              <a:rPr lang="nl-NL" dirty="0"/>
            </a:br>
            <a:br>
              <a:rPr lang="nl-NL" dirty="0"/>
            </a:br>
            <a:endParaRPr lang="nl-NL" dirty="0"/>
          </a:p>
        </p:txBody>
      </p:sp>
      <p:sp>
        <p:nvSpPr>
          <p:cNvPr id="7" name="Tijdelijke aanduiding voor inhoud 2">
            <a:extLst>
              <a:ext uri="{FF2B5EF4-FFF2-40B4-BE49-F238E27FC236}">
                <a16:creationId xmlns:a16="http://schemas.microsoft.com/office/drawing/2014/main" id="{D8BA1EFD-17BF-4C80-8746-19800AD04C6C}"/>
              </a:ext>
            </a:extLst>
          </p:cNvPr>
          <p:cNvSpPr txBox="1">
            <a:spLocks/>
          </p:cNvSpPr>
          <p:nvPr/>
        </p:nvSpPr>
        <p:spPr>
          <a:xfrm>
            <a:off x="892184" y="1813320"/>
            <a:ext cx="10763004" cy="4351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177800" indent="-1778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Bij de verkenning van de mogelijkheden van de Zilte Lauwerskust is er voor gekozen om uit te gaan van een aantal concrete, heldere randvoorwaarden. Deze randvoorwaarden sluiten aan bij het bestaand waterbeheer en gebruik van het gebied. Hiervoor is gekozen om de mogelijkheden van daadwerkelijke realisatie van de ambitie zo groot mogelijk te maken. </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Deze randvoorwaarden zijn:</a:t>
            </a:r>
          </a:p>
          <a:p>
            <a:pPr marL="285750" indent="-285750">
              <a:lnSpc>
                <a:spcPct val="100000"/>
              </a:lnSpc>
              <a:spcBef>
                <a:spcPts val="0"/>
              </a:spcBef>
              <a:buFontTx/>
              <a:buChar char="-"/>
            </a:pPr>
            <a:r>
              <a:rPr lang="nl-NL" sz="1800" b="1" dirty="0">
                <a:solidFill>
                  <a:schemeClr val="tx1"/>
                </a:solidFill>
                <a:latin typeface="Calibri" panose="020F0502020204030204" pitchFamily="34" charset="0"/>
                <a:cs typeface="Calibri" panose="020F0502020204030204" pitchFamily="34" charset="0"/>
              </a:rPr>
              <a:t>Spuicapaciteit R.J. Cleveringsluizen. </a:t>
            </a:r>
            <a:r>
              <a:rPr lang="nl-NL" sz="1800" dirty="0">
                <a:solidFill>
                  <a:schemeClr val="tx1"/>
                </a:solidFill>
                <a:latin typeface="Calibri" panose="020F0502020204030204" pitchFamily="34" charset="0"/>
                <a:cs typeface="Calibri" panose="020F0502020204030204" pitchFamily="34" charset="0"/>
              </a:rPr>
              <a:t>De spuicapaciteit van het complex voor de afvoer van water behoort niet af te nemen;</a:t>
            </a:r>
          </a:p>
          <a:p>
            <a:pPr marL="285750" indent="-285750">
              <a:lnSpc>
                <a:spcPct val="100000"/>
              </a:lnSpc>
              <a:spcBef>
                <a:spcPts val="0"/>
              </a:spcBef>
              <a:buFontTx/>
              <a:buChar char="-"/>
            </a:pPr>
            <a:r>
              <a:rPr lang="nl-NL" sz="1800" b="1" dirty="0">
                <a:solidFill>
                  <a:schemeClr val="tx1"/>
                </a:solidFill>
                <a:latin typeface="Calibri" panose="020F0502020204030204" pitchFamily="34" charset="0"/>
                <a:cs typeface="Calibri" panose="020F0502020204030204" pitchFamily="34" charset="0"/>
              </a:rPr>
              <a:t>Waterbergingscapaciteit Lauwersmeer. </a:t>
            </a:r>
            <a:r>
              <a:rPr lang="nl-NL" sz="1800" dirty="0">
                <a:solidFill>
                  <a:schemeClr val="tx1"/>
                </a:solidFill>
                <a:latin typeface="Calibri" panose="020F0502020204030204" pitchFamily="34" charset="0"/>
                <a:cs typeface="Calibri" panose="020F0502020204030204" pitchFamily="34" charset="0"/>
              </a:rPr>
              <a:t>De waterbergingscapacieit van het Lauwersmeer behoort niet af te nemen;</a:t>
            </a:r>
          </a:p>
          <a:p>
            <a:pPr marL="285750" indent="-285750">
              <a:lnSpc>
                <a:spcPct val="100000"/>
              </a:lnSpc>
              <a:spcBef>
                <a:spcPts val="0"/>
              </a:spcBef>
              <a:buFontTx/>
              <a:buChar char="-"/>
            </a:pPr>
            <a:r>
              <a:rPr lang="nl-NL" sz="1800" b="1" dirty="0">
                <a:solidFill>
                  <a:schemeClr val="tx1"/>
                </a:solidFill>
                <a:latin typeface="Calibri" panose="020F0502020204030204" pitchFamily="34" charset="0"/>
                <a:cs typeface="Calibri" panose="020F0502020204030204" pitchFamily="34" charset="0"/>
              </a:rPr>
              <a:t>Waterpeil. </a:t>
            </a:r>
            <a:r>
              <a:rPr lang="nl-NL" sz="1800" dirty="0">
                <a:solidFill>
                  <a:schemeClr val="tx1"/>
                </a:solidFill>
                <a:latin typeface="Calibri" panose="020F0502020204030204" pitchFamily="34" charset="0"/>
                <a:cs typeface="Calibri" panose="020F0502020204030204" pitchFamily="34" charset="0"/>
              </a:rPr>
              <a:t>Voor het waterpeil wordt uitgegaan van het bestaande waterpeil van – 0,90 m NAP om geen overlast voor andere functies te veroorzaken. De mogelijke resultaten van de Rietproef kunnen later worden meegenomen;</a:t>
            </a:r>
          </a:p>
          <a:p>
            <a:pPr marL="285750" indent="-285750">
              <a:lnSpc>
                <a:spcPct val="100000"/>
              </a:lnSpc>
              <a:spcBef>
                <a:spcPts val="0"/>
              </a:spcBef>
              <a:buFontTx/>
              <a:buChar char="-"/>
            </a:pPr>
            <a:r>
              <a:rPr lang="nl-NL" sz="1800" b="1" dirty="0">
                <a:solidFill>
                  <a:schemeClr val="tx1"/>
                </a:solidFill>
                <a:latin typeface="Calibri" panose="020F0502020204030204" pitchFamily="34" charset="0"/>
                <a:cs typeface="Calibri" panose="020F0502020204030204" pitchFamily="34" charset="0"/>
              </a:rPr>
              <a:t>Overlast van zout water. </a:t>
            </a:r>
            <a:r>
              <a:rPr lang="nl-NL" sz="1800" dirty="0">
                <a:solidFill>
                  <a:schemeClr val="tx1"/>
                </a:solidFill>
                <a:latin typeface="Calibri" panose="020F0502020204030204" pitchFamily="34" charset="0"/>
                <a:cs typeface="Calibri" panose="020F0502020204030204" pitchFamily="34" charset="0"/>
              </a:rPr>
              <a:t>Andere functies ondervinden geen overlast van het brakke watergebied.</a:t>
            </a:r>
          </a:p>
        </p:txBody>
      </p:sp>
    </p:spTree>
    <p:extLst>
      <p:ext uri="{BB962C8B-B14F-4D97-AF65-F5344CB8AC3E}">
        <p14:creationId xmlns:p14="http://schemas.microsoft.com/office/powerpoint/2010/main" val="2947206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Inhoud </a:t>
            </a:r>
          </a:p>
        </p:txBody>
      </p:sp>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4" y="1813319"/>
            <a:ext cx="7815087" cy="4330807"/>
          </a:xfrm>
        </p:spPr>
        <p:txBody>
          <a:bodyPr>
            <a:noAutofit/>
          </a:bodyPr>
          <a:lstStyle/>
          <a:p>
            <a:pPr>
              <a:lnSpc>
                <a:spcPct val="100000"/>
              </a:lnSpc>
            </a:pPr>
            <a:r>
              <a:rPr lang="nl-NL" sz="1800" b="1" dirty="0">
                <a:solidFill>
                  <a:schemeClr val="tx1"/>
                </a:solidFill>
                <a:latin typeface="Calibri" panose="020F0502020204030204" pitchFamily="34" charset="0"/>
                <a:cs typeface="Calibri" panose="020F0502020204030204" pitchFamily="34" charset="0"/>
              </a:rPr>
              <a:t>Deel 1 De verkenning</a:t>
            </a:r>
          </a:p>
          <a:p>
            <a:pPr marL="342900" indent="-342900">
              <a:lnSpc>
                <a:spcPct val="100000"/>
              </a:lnSpc>
              <a:spcBef>
                <a:spcPts val="0"/>
              </a:spcBef>
              <a:buAutoNum type="arabicPeriod"/>
            </a:pPr>
            <a:r>
              <a:rPr lang="nl-NL" sz="1800" dirty="0">
                <a:solidFill>
                  <a:schemeClr val="tx1"/>
                </a:solidFill>
                <a:latin typeface="Calibri" panose="020F0502020204030204" pitchFamily="34" charset="0"/>
                <a:cs typeface="Calibri" panose="020F0502020204030204" pitchFamily="34" charset="0"/>
              </a:rPr>
              <a:t>Het vertrekpunt</a:t>
            </a:r>
          </a:p>
          <a:p>
            <a:pPr marL="342900" indent="-342900">
              <a:lnSpc>
                <a:spcPct val="100000"/>
              </a:lnSpc>
              <a:spcBef>
                <a:spcPts val="0"/>
              </a:spcBef>
              <a:buAutoNum type="arabicPeriod"/>
            </a:pPr>
            <a:r>
              <a:rPr lang="nl-NL" sz="1800" dirty="0">
                <a:solidFill>
                  <a:schemeClr val="tx1"/>
                </a:solidFill>
                <a:latin typeface="Calibri" panose="020F0502020204030204" pitchFamily="34" charset="0"/>
                <a:cs typeface="Calibri" panose="020F0502020204030204" pitchFamily="34" charset="0"/>
              </a:rPr>
              <a:t>Lopende projecten en programma’s</a:t>
            </a:r>
          </a:p>
          <a:p>
            <a:pPr marL="342900" indent="-342900">
              <a:lnSpc>
                <a:spcPct val="100000"/>
              </a:lnSpc>
              <a:spcBef>
                <a:spcPts val="0"/>
              </a:spcBef>
              <a:buAutoNum type="arabicPeriod"/>
            </a:pPr>
            <a:r>
              <a:rPr lang="nl-NL" sz="1800" dirty="0">
                <a:solidFill>
                  <a:schemeClr val="tx1"/>
                </a:solidFill>
                <a:latin typeface="Calibri" panose="020F0502020204030204" pitchFamily="34" charset="0"/>
                <a:cs typeface="Calibri" panose="020F0502020204030204" pitchFamily="34" charset="0"/>
              </a:rPr>
              <a:t>Doel van de verkenning Zilte Lauwerskust</a:t>
            </a:r>
          </a:p>
          <a:p>
            <a:pPr marL="342900" indent="-342900">
              <a:lnSpc>
                <a:spcPct val="100000"/>
              </a:lnSpc>
              <a:spcBef>
                <a:spcPts val="0"/>
              </a:spcBef>
              <a:buAutoNum type="arabicPeriod"/>
            </a:pPr>
            <a:r>
              <a:rPr lang="nl-NL" sz="1800" dirty="0">
                <a:solidFill>
                  <a:schemeClr val="tx1"/>
                </a:solidFill>
                <a:latin typeface="Calibri" panose="020F0502020204030204" pitchFamily="34" charset="0"/>
                <a:cs typeface="Calibri" panose="020F0502020204030204" pitchFamily="34" charset="0"/>
              </a:rPr>
              <a:t>De aanpak</a:t>
            </a:r>
          </a:p>
          <a:p>
            <a:pPr marL="342900" indent="-342900">
              <a:lnSpc>
                <a:spcPct val="100000"/>
              </a:lnSpc>
              <a:spcBef>
                <a:spcPts val="0"/>
              </a:spcBef>
              <a:buAutoNum type="arabicPeriod"/>
            </a:pPr>
            <a:r>
              <a:rPr lang="nl-NL" sz="1800" dirty="0">
                <a:solidFill>
                  <a:schemeClr val="tx1"/>
                </a:solidFill>
                <a:latin typeface="Calibri" panose="020F0502020204030204" pitchFamily="34" charset="0"/>
                <a:cs typeface="Calibri" panose="020F0502020204030204" pitchFamily="34" charset="0"/>
              </a:rPr>
              <a:t>De resultaten</a:t>
            </a:r>
          </a:p>
          <a:p>
            <a:pPr>
              <a:lnSpc>
                <a:spcPct val="100000"/>
              </a:lnSpc>
              <a:spcBef>
                <a:spcPts val="0"/>
              </a:spcBef>
            </a:pPr>
            <a:endParaRPr lang="nl-NL" sz="1800" b="1"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b="1" dirty="0">
                <a:solidFill>
                  <a:schemeClr val="tx1"/>
                </a:solidFill>
                <a:latin typeface="Calibri" panose="020F0502020204030204" pitchFamily="34" charset="0"/>
                <a:cs typeface="Calibri" panose="020F0502020204030204" pitchFamily="34" charset="0"/>
              </a:rPr>
              <a:t>Deel 2 Uitwerking Zilte Lauwerskust </a:t>
            </a:r>
          </a:p>
          <a:p>
            <a:pPr marL="342900" indent="-342900">
              <a:lnSpc>
                <a:spcPct val="100000"/>
              </a:lnSpc>
              <a:spcBef>
                <a:spcPts val="0"/>
              </a:spcBef>
              <a:buAutoNum type="arabicPeriod"/>
            </a:pPr>
            <a:r>
              <a:rPr lang="nl-NL" sz="1800" dirty="0">
                <a:solidFill>
                  <a:schemeClr val="tx1"/>
                </a:solidFill>
                <a:latin typeface="Calibri" panose="020F0502020204030204" pitchFamily="34" charset="0"/>
                <a:cs typeface="Calibri" panose="020F0502020204030204" pitchFamily="34" charset="0"/>
              </a:rPr>
              <a:t>De Zilte Lauwerskust: de opgaven</a:t>
            </a:r>
          </a:p>
          <a:p>
            <a:pPr marL="342900" indent="-342900">
              <a:lnSpc>
                <a:spcPct val="100000"/>
              </a:lnSpc>
              <a:spcBef>
                <a:spcPts val="0"/>
              </a:spcBef>
              <a:buAutoNum type="arabicPeriod"/>
            </a:pPr>
            <a:r>
              <a:rPr lang="nl-NL" sz="1800" dirty="0">
                <a:solidFill>
                  <a:schemeClr val="tx1"/>
                </a:solidFill>
                <a:latin typeface="Calibri" panose="020F0502020204030204" pitchFamily="34" charset="0"/>
                <a:cs typeface="Calibri" panose="020F0502020204030204" pitchFamily="34" charset="0"/>
              </a:rPr>
              <a:t>De locatie</a:t>
            </a:r>
          </a:p>
          <a:p>
            <a:pPr marL="342900" indent="-342900">
              <a:lnSpc>
                <a:spcPct val="100000"/>
              </a:lnSpc>
              <a:spcBef>
                <a:spcPts val="0"/>
              </a:spcBef>
              <a:buAutoNum type="arabicPeriod"/>
            </a:pPr>
            <a:r>
              <a:rPr lang="nl-NL" sz="1800" dirty="0">
                <a:solidFill>
                  <a:schemeClr val="tx1"/>
                </a:solidFill>
                <a:latin typeface="Calibri" panose="020F0502020204030204" pitchFamily="34" charset="0"/>
                <a:cs typeface="Calibri" panose="020F0502020204030204" pitchFamily="34" charset="0"/>
              </a:rPr>
              <a:t>De PAGW opgave in de Waddenzee </a:t>
            </a:r>
          </a:p>
          <a:p>
            <a:pPr marL="342900" indent="-342900">
              <a:lnSpc>
                <a:spcPct val="100000"/>
              </a:lnSpc>
              <a:spcBef>
                <a:spcPts val="0"/>
              </a:spcBef>
              <a:buAutoNum type="arabicPeriod"/>
            </a:pPr>
            <a:r>
              <a:rPr lang="nl-NL" sz="1800" dirty="0">
                <a:solidFill>
                  <a:schemeClr val="tx1"/>
                </a:solidFill>
                <a:latin typeface="Calibri" panose="020F0502020204030204" pitchFamily="34" charset="0"/>
                <a:cs typeface="Calibri" panose="020F0502020204030204" pitchFamily="34" charset="0"/>
              </a:rPr>
              <a:t>De randvoorwaarden</a:t>
            </a:r>
          </a:p>
          <a:p>
            <a:pPr marL="342900" indent="-342900">
              <a:lnSpc>
                <a:spcPct val="100000"/>
              </a:lnSpc>
              <a:spcBef>
                <a:spcPts val="0"/>
              </a:spcBef>
              <a:buAutoNum type="arabicPeriod"/>
            </a:pPr>
            <a:r>
              <a:rPr lang="nl-NL" sz="1800" dirty="0">
                <a:solidFill>
                  <a:schemeClr val="tx1"/>
                </a:solidFill>
                <a:latin typeface="Calibri" panose="020F0502020204030204" pitchFamily="34" charset="0"/>
                <a:cs typeface="Calibri" panose="020F0502020204030204" pitchFamily="34" charset="0"/>
              </a:rPr>
              <a:t>De Zilte Lauwerskust</a:t>
            </a:r>
          </a:p>
          <a:p>
            <a:pPr marL="342900" indent="-342900">
              <a:lnSpc>
                <a:spcPct val="100000"/>
              </a:lnSpc>
              <a:spcBef>
                <a:spcPts val="0"/>
              </a:spcBef>
              <a:buAutoNum type="arabicPeriod"/>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b="1">
                <a:solidFill>
                  <a:schemeClr val="tx1"/>
                </a:solidFill>
                <a:latin typeface="Calibri" panose="020F0502020204030204" pitchFamily="34" charset="0"/>
                <a:cs typeface="Calibri" panose="020F0502020204030204" pitchFamily="34" charset="0"/>
              </a:rPr>
              <a:t>Bijlagen</a:t>
            </a:r>
            <a:endParaRPr lang="nl-NL" sz="18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1316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4" y="1145819"/>
            <a:ext cx="11299815" cy="573088"/>
          </a:xfrm>
        </p:spPr>
        <p:txBody>
          <a:bodyPr>
            <a:normAutofit fontScale="90000"/>
          </a:bodyPr>
          <a:lstStyle/>
          <a:p>
            <a:pPr>
              <a:lnSpc>
                <a:spcPct val="100000"/>
              </a:lnSpc>
            </a:pPr>
            <a:r>
              <a:rPr lang="nl-NL" sz="2700" dirty="0"/>
              <a:t>5. De Zilte Lauwerskust</a:t>
            </a:r>
            <a:br>
              <a:rPr lang="nl-NL" dirty="0"/>
            </a:br>
            <a:r>
              <a:rPr lang="nl-NL" sz="2000" dirty="0"/>
              <a:t>   </a:t>
            </a:r>
            <a:br>
              <a:rPr lang="nl-NL" dirty="0"/>
            </a:br>
            <a:r>
              <a:rPr lang="nl-NL" sz="2000" b="1" dirty="0">
                <a:latin typeface="Calibri" panose="020F0502020204030204" pitchFamily="34" charset="0"/>
                <a:cs typeface="Calibri" panose="020F0502020204030204" pitchFamily="34" charset="0"/>
              </a:rPr>
              <a:t>1. Klimaatadaptatie </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Buitendijkse aanslibbing slikken en kwelders;</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‘Zachte compartimentering’ van het Lauwersmeer met een brak tussengebied, anticiperend op zeespiegelstijging;</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Vasthouden en opslaan regenwater in de landbouwgebieden (boven- en ondergronds);</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Realisatie van een gemaal voor waterafvoer (in de toekomst).</a:t>
            </a: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r>
              <a:rPr lang="nl-NL" sz="2000" b="1" dirty="0">
                <a:latin typeface="Calibri" panose="020F0502020204030204" pitchFamily="34" charset="0"/>
                <a:cs typeface="Calibri" panose="020F0502020204030204" pitchFamily="34" charset="0"/>
              </a:rPr>
              <a:t>2. Natuur</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Grootschalige zoet – zout overgang tussen Waddenzee, Lauwersmeer en achterland;</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Handhaving groot deel zoet wetland (2/3), verrijkt met een brakwater habitat voor vissen en vogels;</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- 24/7 vismigratie voor intrek van trekvissen, en beperking uitspoeling zoetwatervis;</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Vogeleilanden voor steltlopers en visetende vogels binnendijks (habitat en hoogwatervluchtplaats).</a:t>
            </a:r>
            <a:br>
              <a:rPr lang="nl-NL" sz="2000" dirty="0">
                <a:latin typeface="Calibri" panose="020F0502020204030204" pitchFamily="34" charset="0"/>
                <a:cs typeface="Calibri" panose="020F0502020204030204" pitchFamily="34" charset="0"/>
              </a:rPr>
            </a:br>
            <a:br>
              <a:rPr lang="nl-NL" sz="2000" b="1" dirty="0">
                <a:latin typeface="Calibri" panose="020F0502020204030204" pitchFamily="34" charset="0"/>
                <a:cs typeface="Calibri" panose="020F0502020204030204" pitchFamily="34" charset="0"/>
              </a:rPr>
            </a:br>
            <a:r>
              <a:rPr lang="nl-NL" sz="2000" b="1" dirty="0">
                <a:latin typeface="Calibri" panose="020F0502020204030204" pitchFamily="34" charset="0"/>
                <a:cs typeface="Calibri" panose="020F0502020204030204" pitchFamily="34" charset="0"/>
              </a:rPr>
              <a:t>3. Lokale economie en identiteit</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Kansen voor mosselteelt, duurzame visserij en sportvisserij;</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Vermindering risico op blauwalgen;</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Versterking identiteit van de Waddenkust, en versterking beleving landschap en natuur.</a:t>
            </a: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dirty="0"/>
            </a:br>
            <a:endParaRPr lang="nl-NL" dirty="0"/>
          </a:p>
        </p:txBody>
      </p:sp>
    </p:spTree>
    <p:extLst>
      <p:ext uri="{BB962C8B-B14F-4D97-AF65-F5344CB8AC3E}">
        <p14:creationId xmlns:p14="http://schemas.microsoft.com/office/powerpoint/2010/main" val="1088516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96759"/>
            <a:ext cx="2936334" cy="57554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10135206" cy="573088"/>
          </a:xfrm>
        </p:spPr>
        <p:txBody>
          <a:bodyPr>
            <a:normAutofit fontScale="90000"/>
          </a:bodyPr>
          <a:lstStyle/>
          <a:p>
            <a:pPr>
              <a:lnSpc>
                <a:spcPct val="100000"/>
              </a:lnSpc>
            </a:pPr>
            <a:r>
              <a:rPr lang="nl-NL" dirty="0"/>
              <a:t>4. De Zilte Lauwerskust</a:t>
            </a:r>
            <a:br>
              <a:rPr lang="nl-NL" dirty="0"/>
            </a:br>
            <a:br>
              <a:rPr lang="nl-NL" dirty="0"/>
            </a:br>
            <a:r>
              <a:rPr lang="nl-NL" dirty="0"/>
              <a:t>  </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a:t>
            </a: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dirty="0"/>
            </a:br>
            <a:endParaRPr lang="nl-NL" dirty="0"/>
          </a:p>
        </p:txBody>
      </p:sp>
      <p:sp>
        <p:nvSpPr>
          <p:cNvPr id="5" name="Rechthoek 4">
            <a:extLst>
              <a:ext uri="{FF2B5EF4-FFF2-40B4-BE49-F238E27FC236}">
                <a16:creationId xmlns:a16="http://schemas.microsoft.com/office/drawing/2014/main" id="{0619A7B5-EF95-45D5-B6DE-E3C17FDD0483}"/>
              </a:ext>
            </a:extLst>
          </p:cNvPr>
          <p:cNvSpPr/>
          <p:nvPr/>
        </p:nvSpPr>
        <p:spPr>
          <a:xfrm>
            <a:off x="100293" y="96759"/>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Tijdelijke aanduiding voor inhoud 10" descr="Afbeelding met kaart&#10;&#10;Automatisch gegenereerde beschrijving">
            <a:extLst>
              <a:ext uri="{FF2B5EF4-FFF2-40B4-BE49-F238E27FC236}">
                <a16:creationId xmlns:a16="http://schemas.microsoft.com/office/drawing/2014/main" id="{56A3D6A2-7895-454B-A54F-5D4B38E5C59F}"/>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617164" y="-1"/>
            <a:ext cx="8712544" cy="6209731"/>
          </a:xfrm>
        </p:spPr>
      </p:pic>
    </p:spTree>
    <p:extLst>
      <p:ext uri="{BB962C8B-B14F-4D97-AF65-F5344CB8AC3E}">
        <p14:creationId xmlns:p14="http://schemas.microsoft.com/office/powerpoint/2010/main" val="1521279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96759"/>
            <a:ext cx="2936334" cy="57554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inhoud 3">
            <a:extLst>
              <a:ext uri="{FF2B5EF4-FFF2-40B4-BE49-F238E27FC236}">
                <a16:creationId xmlns:a16="http://schemas.microsoft.com/office/drawing/2014/main" id="{29041E47-401D-409E-A633-7A52D5DF3877}"/>
              </a:ext>
            </a:extLst>
          </p:cNvPr>
          <p:cNvSpPr>
            <a:spLocks noGrp="1"/>
          </p:cNvSpPr>
          <p:nvPr>
            <p:ph idx="1"/>
          </p:nvPr>
        </p:nvSpPr>
        <p:spPr/>
        <p:txBody>
          <a:bodyPr/>
          <a:lstStyle/>
          <a:p>
            <a:endParaRPr lang="nl-NL" dirty="0"/>
          </a:p>
        </p:txBody>
      </p:sp>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10135206" cy="573088"/>
          </a:xfrm>
        </p:spPr>
        <p:txBody>
          <a:bodyPr>
            <a:normAutofit fontScale="90000"/>
          </a:bodyPr>
          <a:lstStyle/>
          <a:p>
            <a:pPr>
              <a:lnSpc>
                <a:spcPct val="100000"/>
              </a:lnSpc>
            </a:pPr>
            <a:r>
              <a:rPr lang="nl-NL" dirty="0"/>
              <a:t>4. De Zilte Lauwerskust</a:t>
            </a:r>
            <a:br>
              <a:rPr lang="nl-NL" dirty="0"/>
            </a:br>
            <a:br>
              <a:rPr lang="nl-NL" dirty="0"/>
            </a:br>
            <a:r>
              <a:rPr lang="nl-NL" dirty="0"/>
              <a:t>  </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a:t>
            </a: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dirty="0"/>
            </a:br>
            <a:endParaRPr lang="nl-NL" dirty="0"/>
          </a:p>
        </p:txBody>
      </p:sp>
      <p:sp>
        <p:nvSpPr>
          <p:cNvPr id="5" name="Rechthoek 4">
            <a:extLst>
              <a:ext uri="{FF2B5EF4-FFF2-40B4-BE49-F238E27FC236}">
                <a16:creationId xmlns:a16="http://schemas.microsoft.com/office/drawing/2014/main" id="{0619A7B5-EF95-45D5-B6DE-E3C17FDD0483}"/>
              </a:ext>
            </a:extLst>
          </p:cNvPr>
          <p:cNvSpPr/>
          <p:nvPr/>
        </p:nvSpPr>
        <p:spPr>
          <a:xfrm>
            <a:off x="100293" y="96759"/>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kaart, tekst&#10;&#10;Automatisch gegenereerde beschrijving">
            <a:extLst>
              <a:ext uri="{FF2B5EF4-FFF2-40B4-BE49-F238E27FC236}">
                <a16:creationId xmlns:a16="http://schemas.microsoft.com/office/drawing/2014/main" id="{FBC4A732-F54B-47F5-A14D-ABF4D7E18B9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55009" y="0"/>
            <a:ext cx="11081982" cy="6212747"/>
          </a:xfrm>
          <a:prstGeom prst="rect">
            <a:avLst/>
          </a:prstGeom>
          <a:ln>
            <a:solidFill>
              <a:schemeClr val="accent5">
                <a:lumMod val="75000"/>
              </a:schemeClr>
            </a:solidFill>
          </a:ln>
        </p:spPr>
      </p:pic>
    </p:spTree>
    <p:extLst>
      <p:ext uri="{BB962C8B-B14F-4D97-AF65-F5344CB8AC3E}">
        <p14:creationId xmlns:p14="http://schemas.microsoft.com/office/powerpoint/2010/main" val="311849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1173955"/>
            <a:ext cx="2936334" cy="46782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10135206" cy="573088"/>
          </a:xfrm>
        </p:spPr>
        <p:txBody>
          <a:bodyPr>
            <a:normAutofit fontScale="90000"/>
          </a:bodyPr>
          <a:lstStyle/>
          <a:p>
            <a:pPr>
              <a:lnSpc>
                <a:spcPct val="100000"/>
              </a:lnSpc>
            </a:pPr>
            <a:r>
              <a:rPr lang="nl-NL" dirty="0"/>
              <a:t>4. De Zilte Lauwerskust</a:t>
            </a:r>
            <a:br>
              <a:rPr lang="nl-NL" dirty="0"/>
            </a:br>
            <a:br>
              <a:rPr lang="nl-NL" dirty="0"/>
            </a:br>
            <a:r>
              <a:rPr lang="nl-NL" dirty="0"/>
              <a:t>  </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a:t>
            </a: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dirty="0"/>
            </a:br>
            <a:endParaRPr lang="nl-NL" dirty="0"/>
          </a:p>
        </p:txBody>
      </p:sp>
      <p:sp>
        <p:nvSpPr>
          <p:cNvPr id="5" name="Rechthoek 4">
            <a:extLst>
              <a:ext uri="{FF2B5EF4-FFF2-40B4-BE49-F238E27FC236}">
                <a16:creationId xmlns:a16="http://schemas.microsoft.com/office/drawing/2014/main" id="{0619A7B5-EF95-45D5-B6DE-E3C17FDD0483}"/>
              </a:ext>
            </a:extLst>
          </p:cNvPr>
          <p:cNvSpPr/>
          <p:nvPr/>
        </p:nvSpPr>
        <p:spPr>
          <a:xfrm>
            <a:off x="100292" y="96759"/>
            <a:ext cx="5995707"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computer&#10;&#10;Automatisch gegenereerde beschrijving">
            <a:extLst>
              <a:ext uri="{FF2B5EF4-FFF2-40B4-BE49-F238E27FC236}">
                <a16:creationId xmlns:a16="http://schemas.microsoft.com/office/drawing/2014/main" id="{7DD0C131-A613-47C5-A7CD-71057FA7086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0010"/>
          <a:stretch/>
        </p:blipFill>
        <p:spPr>
          <a:xfrm>
            <a:off x="0" y="527254"/>
            <a:ext cx="12192000" cy="2679974"/>
          </a:xfrm>
          <a:prstGeom prst="rect">
            <a:avLst/>
          </a:prstGeom>
        </p:spPr>
      </p:pic>
      <p:grpSp>
        <p:nvGrpSpPr>
          <p:cNvPr id="9" name="Groep 8">
            <a:extLst>
              <a:ext uri="{FF2B5EF4-FFF2-40B4-BE49-F238E27FC236}">
                <a16:creationId xmlns:a16="http://schemas.microsoft.com/office/drawing/2014/main" id="{6A43DC3A-56C2-45A0-85BF-148CC5BE4179}"/>
              </a:ext>
            </a:extLst>
          </p:cNvPr>
          <p:cNvGrpSpPr/>
          <p:nvPr/>
        </p:nvGrpSpPr>
        <p:grpSpPr>
          <a:xfrm>
            <a:off x="0" y="3494393"/>
            <a:ext cx="12192000" cy="2755516"/>
            <a:chOff x="0" y="1973181"/>
            <a:chExt cx="12192000" cy="2755516"/>
          </a:xfrm>
        </p:grpSpPr>
        <p:sp>
          <p:nvSpPr>
            <p:cNvPr id="12" name="Tekstvak 11">
              <a:extLst>
                <a:ext uri="{FF2B5EF4-FFF2-40B4-BE49-F238E27FC236}">
                  <a16:creationId xmlns:a16="http://schemas.microsoft.com/office/drawing/2014/main" id="{557A3899-A9F2-48E5-B21B-F2C62575A89A}"/>
                </a:ext>
              </a:extLst>
            </p:cNvPr>
            <p:cNvSpPr txBox="1"/>
            <p:nvPr/>
          </p:nvSpPr>
          <p:spPr>
            <a:xfrm>
              <a:off x="112295" y="1973181"/>
              <a:ext cx="1347537" cy="584775"/>
            </a:xfrm>
            <a:prstGeom prst="rect">
              <a:avLst/>
            </a:prstGeom>
            <a:noFill/>
          </p:spPr>
          <p:txBody>
            <a:bodyPr wrap="square" rtlCol="0">
              <a:spAutoFit/>
            </a:bodyPr>
            <a:lstStyle/>
            <a:p>
              <a:pPr algn="ctr"/>
              <a:r>
                <a:rPr lang="nl-NL" sz="1600" dirty="0"/>
                <a:t>Vogeleiland + drempel</a:t>
              </a:r>
            </a:p>
          </p:txBody>
        </p:sp>
        <p:sp>
          <p:nvSpPr>
            <p:cNvPr id="13" name="Tekstvak 12">
              <a:extLst>
                <a:ext uri="{FF2B5EF4-FFF2-40B4-BE49-F238E27FC236}">
                  <a16:creationId xmlns:a16="http://schemas.microsoft.com/office/drawing/2014/main" id="{EE816137-4278-4868-8C31-6708E6408091}"/>
                </a:ext>
              </a:extLst>
            </p:cNvPr>
            <p:cNvSpPr txBox="1"/>
            <p:nvPr/>
          </p:nvSpPr>
          <p:spPr>
            <a:xfrm>
              <a:off x="9488899" y="1981203"/>
              <a:ext cx="1347537" cy="338554"/>
            </a:xfrm>
            <a:prstGeom prst="rect">
              <a:avLst/>
            </a:prstGeom>
            <a:noFill/>
          </p:spPr>
          <p:txBody>
            <a:bodyPr wrap="square" rtlCol="0">
              <a:spAutoFit/>
            </a:bodyPr>
            <a:lstStyle/>
            <a:p>
              <a:pPr algn="ctr"/>
              <a:r>
                <a:rPr lang="nl-NL" sz="1600" dirty="0"/>
                <a:t>Lauwersoog</a:t>
              </a:r>
            </a:p>
          </p:txBody>
        </p:sp>
        <p:pic>
          <p:nvPicPr>
            <p:cNvPr id="14" name="Afbeelding 13" descr="Afbeelding met mes&#10;&#10;Automatisch gegenereerde beschrijving">
              <a:extLst>
                <a:ext uri="{FF2B5EF4-FFF2-40B4-BE49-F238E27FC236}">
                  <a16:creationId xmlns:a16="http://schemas.microsoft.com/office/drawing/2014/main" id="{4778A82F-1D6F-4E0B-B42F-923D7440EB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2546"/>
            <a:stretch/>
          </p:blipFill>
          <p:spPr>
            <a:xfrm>
              <a:off x="0" y="2162513"/>
              <a:ext cx="12192000" cy="2566184"/>
            </a:xfrm>
            <a:prstGeom prst="rect">
              <a:avLst/>
            </a:prstGeom>
          </p:spPr>
        </p:pic>
      </p:grpSp>
      <p:sp>
        <p:nvSpPr>
          <p:cNvPr id="8" name="Tekstvak 7">
            <a:extLst>
              <a:ext uri="{FF2B5EF4-FFF2-40B4-BE49-F238E27FC236}">
                <a16:creationId xmlns:a16="http://schemas.microsoft.com/office/drawing/2014/main" id="{DB9E39D3-4685-45EB-B82F-6FCD359C2E52}"/>
              </a:ext>
            </a:extLst>
          </p:cNvPr>
          <p:cNvSpPr txBox="1"/>
          <p:nvPr/>
        </p:nvSpPr>
        <p:spPr>
          <a:xfrm>
            <a:off x="5286019" y="1279006"/>
            <a:ext cx="1347537" cy="584775"/>
          </a:xfrm>
          <a:prstGeom prst="rect">
            <a:avLst/>
          </a:prstGeom>
          <a:noFill/>
        </p:spPr>
        <p:txBody>
          <a:bodyPr wrap="square" rtlCol="0">
            <a:spAutoFit/>
          </a:bodyPr>
          <a:lstStyle/>
          <a:p>
            <a:pPr algn="ctr"/>
            <a:r>
              <a:rPr lang="nl-NL" sz="1600" dirty="0"/>
              <a:t>Vogeleiland + drempel</a:t>
            </a:r>
          </a:p>
        </p:txBody>
      </p:sp>
      <p:sp>
        <p:nvSpPr>
          <p:cNvPr id="17" name="Tekstvak 16">
            <a:extLst>
              <a:ext uri="{FF2B5EF4-FFF2-40B4-BE49-F238E27FC236}">
                <a16:creationId xmlns:a16="http://schemas.microsoft.com/office/drawing/2014/main" id="{FED8411D-5A1C-407F-ACA0-E6DFF6439DC8}"/>
              </a:ext>
            </a:extLst>
          </p:cNvPr>
          <p:cNvSpPr txBox="1"/>
          <p:nvPr/>
        </p:nvSpPr>
        <p:spPr>
          <a:xfrm>
            <a:off x="9013502" y="1226983"/>
            <a:ext cx="1347537" cy="338554"/>
          </a:xfrm>
          <a:prstGeom prst="rect">
            <a:avLst/>
          </a:prstGeom>
          <a:noFill/>
        </p:spPr>
        <p:txBody>
          <a:bodyPr wrap="square" rtlCol="0">
            <a:spAutoFit/>
          </a:bodyPr>
          <a:lstStyle/>
          <a:p>
            <a:pPr algn="ctr"/>
            <a:r>
              <a:rPr lang="nl-NL" sz="1600" dirty="0"/>
              <a:t>Lauwersoog</a:t>
            </a:r>
          </a:p>
        </p:txBody>
      </p:sp>
    </p:spTree>
    <p:extLst>
      <p:ext uri="{BB962C8B-B14F-4D97-AF65-F5344CB8AC3E}">
        <p14:creationId xmlns:p14="http://schemas.microsoft.com/office/powerpoint/2010/main" val="2482329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96759"/>
            <a:ext cx="2936334" cy="57554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10135206" cy="573088"/>
          </a:xfrm>
        </p:spPr>
        <p:txBody>
          <a:bodyPr>
            <a:normAutofit fontScale="90000"/>
          </a:bodyPr>
          <a:lstStyle/>
          <a:p>
            <a:pPr>
              <a:lnSpc>
                <a:spcPct val="100000"/>
              </a:lnSpc>
            </a:pPr>
            <a:r>
              <a:rPr lang="nl-NL" dirty="0"/>
              <a:t>4. De Zilte Lauwerskust</a:t>
            </a:r>
            <a:br>
              <a:rPr lang="nl-NL" dirty="0"/>
            </a:br>
            <a:br>
              <a:rPr lang="nl-NL" dirty="0"/>
            </a:br>
            <a:r>
              <a:rPr lang="nl-NL" dirty="0"/>
              <a:t>  </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a:t>
            </a: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dirty="0"/>
            </a:br>
            <a:endParaRPr lang="nl-NL" dirty="0"/>
          </a:p>
        </p:txBody>
      </p:sp>
      <p:sp>
        <p:nvSpPr>
          <p:cNvPr id="5" name="Rechthoek 4">
            <a:extLst>
              <a:ext uri="{FF2B5EF4-FFF2-40B4-BE49-F238E27FC236}">
                <a16:creationId xmlns:a16="http://schemas.microsoft.com/office/drawing/2014/main" id="{0619A7B5-EF95-45D5-B6DE-E3C17FDD0483}"/>
              </a:ext>
            </a:extLst>
          </p:cNvPr>
          <p:cNvSpPr/>
          <p:nvPr/>
        </p:nvSpPr>
        <p:spPr>
          <a:xfrm>
            <a:off x="100292" y="96759"/>
            <a:ext cx="5140447"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Tijdelijke aanduiding voor inhoud 6">
            <a:extLst>
              <a:ext uri="{FF2B5EF4-FFF2-40B4-BE49-F238E27FC236}">
                <a16:creationId xmlns:a16="http://schemas.microsoft.com/office/drawing/2014/main" id="{99A31298-2F32-4286-B933-C087D37CF6EC}"/>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1510483"/>
            <a:ext cx="12192000" cy="4515729"/>
          </a:xfrm>
        </p:spPr>
      </p:pic>
    </p:spTree>
    <p:extLst>
      <p:ext uri="{BB962C8B-B14F-4D97-AF65-F5344CB8AC3E}">
        <p14:creationId xmlns:p14="http://schemas.microsoft.com/office/powerpoint/2010/main" val="2105562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inhoud 6">
            <a:extLst>
              <a:ext uri="{FF2B5EF4-FFF2-40B4-BE49-F238E27FC236}">
                <a16:creationId xmlns:a16="http://schemas.microsoft.com/office/drawing/2014/main" id="{3E8E472E-69FD-4044-AAC0-E40EF5BF7D1C}"/>
              </a:ext>
            </a:extLst>
          </p:cNvPr>
          <p:cNvSpPr>
            <a:spLocks noGrp="1"/>
          </p:cNvSpPr>
          <p:nvPr>
            <p:ph idx="1"/>
          </p:nvPr>
        </p:nvSpPr>
        <p:spPr/>
        <p:txBody>
          <a:bodyPr/>
          <a:lstStyle/>
          <a:p>
            <a:r>
              <a:rPr lang="nl-NL" dirty="0"/>
              <a:t>  </a:t>
            </a:r>
          </a:p>
        </p:txBody>
      </p:sp>
      <p:sp>
        <p:nvSpPr>
          <p:cNvPr id="4" name="Titel 3">
            <a:extLst>
              <a:ext uri="{FF2B5EF4-FFF2-40B4-BE49-F238E27FC236}">
                <a16:creationId xmlns:a16="http://schemas.microsoft.com/office/drawing/2014/main" id="{37B9A657-C89B-497A-8919-4EE0AFE92697}"/>
              </a:ext>
            </a:extLst>
          </p:cNvPr>
          <p:cNvSpPr>
            <a:spLocks noGrp="1"/>
          </p:cNvSpPr>
          <p:nvPr>
            <p:ph type="title"/>
          </p:nvPr>
        </p:nvSpPr>
        <p:spPr/>
        <p:txBody>
          <a:bodyPr/>
          <a:lstStyle/>
          <a:p>
            <a:endParaRPr lang="nl-NL"/>
          </a:p>
        </p:txBody>
      </p:sp>
      <p:pic>
        <p:nvPicPr>
          <p:cNvPr id="11" name="Afbeelding 10" descr="Afbeelding met vliegtuig, gras, groen, tafel&#10;&#10;Automatisch gegenereerde beschrijving">
            <a:extLst>
              <a:ext uri="{FF2B5EF4-FFF2-40B4-BE49-F238E27FC236}">
                <a16:creationId xmlns:a16="http://schemas.microsoft.com/office/drawing/2014/main" id="{BFBC04A8-7418-4E04-9F9D-DC2810A5F2E8}"/>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12192000" cy="6278884"/>
          </a:xfrm>
          <a:prstGeom prst="rect">
            <a:avLst/>
          </a:prstGeom>
        </p:spPr>
      </p:pic>
    </p:spTree>
    <p:extLst>
      <p:ext uri="{BB962C8B-B14F-4D97-AF65-F5344CB8AC3E}">
        <p14:creationId xmlns:p14="http://schemas.microsoft.com/office/powerpoint/2010/main" val="1202075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F634DE3-4B48-42BC-B443-722E9E09FC3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4" y="1173955"/>
            <a:ext cx="10978973" cy="573088"/>
          </a:xfrm>
        </p:spPr>
        <p:txBody>
          <a:bodyPr>
            <a:normAutofit fontScale="90000"/>
          </a:bodyPr>
          <a:lstStyle/>
          <a:p>
            <a:pPr lvl="1"/>
            <a:r>
              <a:rPr lang="nl-NL" sz="2700" dirty="0">
                <a:latin typeface="+mj-lt"/>
              </a:rPr>
              <a:t>5. De Zilte Lauwerskust, voorlopige conclusies</a:t>
            </a:r>
            <a:br>
              <a:rPr lang="nl-NL" dirty="0"/>
            </a:br>
            <a:br>
              <a:rPr lang="nl-NL" dirty="0"/>
            </a:br>
            <a:br>
              <a:rPr lang="nl-NL" dirty="0"/>
            </a:br>
            <a:r>
              <a:rPr lang="nl-NL" sz="2000" b="1" dirty="0">
                <a:latin typeface="Calibri" panose="020F0502020204030204" pitchFamily="34" charset="0"/>
                <a:cs typeface="Calibri" panose="020F0502020204030204" pitchFamily="34" charset="0"/>
              </a:rPr>
              <a:t>De Zilte Lauwerskust geeft invulling aan klimaatadaptatie met:</a:t>
            </a:r>
            <a:br>
              <a:rPr lang="nl-NL" sz="2000" b="1"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Versterking van de zeedijken door inzet op kwelderontwikkeling buitendijks;</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Zorgdragen voor waterafvoer in de toekomst met een gemaal dan wel anders;</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Omgaan met verzilting van het Lauwersmeer: ‘zachte’ compartimentering, zoet houden zuidelijk deel Lauwersmeer</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Verbeteren zoetwatersituatie landbouwgebieden: vasthouden water, opslaan en benutten.</a:t>
            </a:r>
            <a:br>
              <a:rPr lang="nl-NL" sz="2000" dirty="0">
                <a:latin typeface="Calibri" panose="020F0502020204030204" pitchFamily="34" charset="0"/>
                <a:cs typeface="Calibri" panose="020F0502020204030204" pitchFamily="34" charset="0"/>
              </a:rPr>
            </a:br>
            <a:br>
              <a:rPr lang="nl-NL" sz="2000" b="1" dirty="0">
                <a:latin typeface="Calibri" panose="020F0502020204030204" pitchFamily="34" charset="0"/>
                <a:cs typeface="Calibri" panose="020F0502020204030204" pitchFamily="34" charset="0"/>
              </a:rPr>
            </a:br>
            <a:r>
              <a:rPr lang="nl-NL" sz="2000" b="1" dirty="0">
                <a:latin typeface="Calibri" panose="020F0502020204030204" pitchFamily="34" charset="0"/>
                <a:cs typeface="Calibri" panose="020F0502020204030204" pitchFamily="34" charset="0"/>
              </a:rPr>
              <a:t>De Zilte Lauwerskust zorgt voor een impuls voor de natuurkwaliteit Waddenzee en Lauwersmeer met:</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Een grootschalige, geleidelijke overgang van Wad naar land en van zoet naar zout water;</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Herstel natuurlijke processen, brakwatergebied, versterking populaties vissen/wadvogels/visetende vogels;</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Verrijking Lauwersmeer met meer natuurlijk dynamiek én handhaving bestaande natuurkwaliteit.</a:t>
            </a: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r>
              <a:rPr lang="nl-NL" sz="2000" b="1" dirty="0">
                <a:latin typeface="Calibri" panose="020F0502020204030204" pitchFamily="34" charset="0"/>
                <a:cs typeface="Calibri" panose="020F0502020204030204" pitchFamily="34" charset="0"/>
              </a:rPr>
              <a:t>De Zilte Lauwerkust geeft invulling aan versterking van de kustidentiteit en biedt nieuwe economische kansen</a:t>
            </a:r>
            <a:br>
              <a:rPr lang="nl-NL" sz="2000" b="1"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Versterking relatie met de Waddenzee;</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 Nieuwe economische kansen voor visserij, sportvisserij en recreatie.</a:t>
            </a: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sz="2000" dirty="0">
                <a:latin typeface="Calibri" panose="020F0502020204030204" pitchFamily="34" charset="0"/>
                <a:cs typeface="Calibri" panose="020F0502020204030204" pitchFamily="34" charset="0"/>
              </a:rPr>
            </a:br>
            <a:br>
              <a:rPr lang="nl-NL" dirty="0"/>
            </a:br>
            <a:endParaRPr lang="nl-NL" dirty="0"/>
          </a:p>
        </p:txBody>
      </p:sp>
    </p:spTree>
    <p:extLst>
      <p:ext uri="{BB962C8B-B14F-4D97-AF65-F5344CB8AC3E}">
        <p14:creationId xmlns:p14="http://schemas.microsoft.com/office/powerpoint/2010/main" val="1294284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21CD0C6-B7BD-4EF7-8958-ADA5AAB8D354}"/>
              </a:ext>
            </a:extLst>
          </p:cNvPr>
          <p:cNvSpPr txBox="1"/>
          <p:nvPr/>
        </p:nvSpPr>
        <p:spPr>
          <a:xfrm>
            <a:off x="558316" y="894419"/>
            <a:ext cx="11474658" cy="2954655"/>
          </a:xfrm>
          <a:prstGeom prst="rect">
            <a:avLst/>
          </a:prstGeom>
          <a:noFill/>
        </p:spPr>
        <p:txBody>
          <a:bodyPr wrap="square" rtlCol="0">
            <a:spAutoFit/>
          </a:bodyPr>
          <a:lstStyle/>
          <a:p>
            <a:pPr algn="ctr"/>
            <a:endParaRPr lang="nl-NL" sz="2600" b="1" dirty="0">
              <a:solidFill>
                <a:schemeClr val="bg1"/>
              </a:solidFill>
              <a:latin typeface="Calibri" panose="020F0502020204030204" pitchFamily="34" charset="0"/>
              <a:cs typeface="Calibri" panose="020F0502020204030204" pitchFamily="34" charset="0"/>
            </a:endParaRPr>
          </a:p>
          <a:p>
            <a:pPr algn="ctr"/>
            <a:endParaRPr lang="nl-NL" sz="2600" b="1" dirty="0">
              <a:solidFill>
                <a:schemeClr val="bg1"/>
              </a:solidFill>
              <a:latin typeface="Calibri" panose="020F0502020204030204" pitchFamily="34" charset="0"/>
              <a:cs typeface="Calibri" panose="020F0502020204030204" pitchFamily="34" charset="0"/>
            </a:endParaRPr>
          </a:p>
          <a:p>
            <a:pPr algn="ctr"/>
            <a:endParaRPr lang="nl-NL" sz="2600" b="1"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Helvetica Neue" charset="0"/>
              <a:ea typeface="Helvetica Neue" charset="0"/>
              <a:cs typeface="Helvetica Neue" charset="0"/>
            </a:endParaRPr>
          </a:p>
          <a:p>
            <a:endParaRPr lang="en-US" sz="1600" dirty="0">
              <a:solidFill>
                <a:schemeClr val="bg1"/>
              </a:solidFill>
              <a:latin typeface="Helvetica Neue" charset="0"/>
              <a:ea typeface="Helvetica Neue" charset="0"/>
              <a:cs typeface="Helvetica Neue" charset="0"/>
            </a:endParaRPr>
          </a:p>
          <a:p>
            <a:endParaRPr lang="en-US" sz="2800" dirty="0">
              <a:solidFill>
                <a:schemeClr val="bg1"/>
              </a:solidFill>
              <a:latin typeface="Helvetica Neue" charset="0"/>
              <a:ea typeface="Helvetica Neue" charset="0"/>
              <a:cs typeface="Helvetica Neue" charset="0"/>
            </a:endParaRPr>
          </a:p>
          <a:p>
            <a:endParaRPr lang="en-US" sz="2800" dirty="0">
              <a:solidFill>
                <a:schemeClr val="bg1"/>
              </a:solidFill>
              <a:latin typeface="Helvetica Neue" charset="0"/>
              <a:ea typeface="Helvetica Neue" charset="0"/>
              <a:cs typeface="Helvetica Neue" charset="0"/>
            </a:endParaRPr>
          </a:p>
        </p:txBody>
      </p:sp>
      <p:sp>
        <p:nvSpPr>
          <p:cNvPr id="3" name="Titel 1">
            <a:extLst>
              <a:ext uri="{FF2B5EF4-FFF2-40B4-BE49-F238E27FC236}">
                <a16:creationId xmlns:a16="http://schemas.microsoft.com/office/drawing/2014/main" id="{E8389381-6556-4B20-944B-F1348506B483}"/>
              </a:ext>
            </a:extLst>
          </p:cNvPr>
          <p:cNvSpPr txBox="1">
            <a:spLocks/>
          </p:cNvSpPr>
          <p:nvPr/>
        </p:nvSpPr>
        <p:spPr>
          <a:xfrm>
            <a:off x="892184" y="821031"/>
            <a:ext cx="10790299" cy="3056852"/>
          </a:xfrm>
          <a:prstGeom prst="rect">
            <a:avLst/>
          </a:prstGeom>
        </p:spPr>
        <p:txBody>
          <a:bodyPr>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nl-NL" sz="3000" dirty="0">
                <a:solidFill>
                  <a:schemeClr val="bg1"/>
                </a:solidFill>
              </a:rPr>
              <a:t>BIJLAGEN</a:t>
            </a:r>
          </a:p>
        </p:txBody>
      </p:sp>
    </p:spTree>
    <p:extLst>
      <p:ext uri="{BB962C8B-B14F-4D97-AF65-F5344CB8AC3E}">
        <p14:creationId xmlns:p14="http://schemas.microsoft.com/office/powerpoint/2010/main" val="14299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10135206" cy="573088"/>
          </a:xfrm>
        </p:spPr>
        <p:txBody>
          <a:bodyPr>
            <a:normAutofit fontScale="90000"/>
          </a:bodyPr>
          <a:lstStyle/>
          <a:p>
            <a:r>
              <a:rPr lang="nl-NL" dirty="0"/>
              <a:t>Drie ontwikkelde modellen</a:t>
            </a:r>
            <a:br>
              <a:rPr lang="nl-NL" dirty="0"/>
            </a:br>
            <a:br>
              <a:rPr lang="nl-NL" dirty="0"/>
            </a:br>
            <a:endParaRPr lang="nl-NL" dirty="0"/>
          </a:p>
        </p:txBody>
      </p:sp>
      <p:pic>
        <p:nvPicPr>
          <p:cNvPr id="9" name="Afbeelding 8" descr="Afbeelding met tekst, kaart&#10;&#10;Automatisch gegenereerde beschrijving">
            <a:extLst>
              <a:ext uri="{FF2B5EF4-FFF2-40B4-BE49-F238E27FC236}">
                <a16:creationId xmlns:a16="http://schemas.microsoft.com/office/drawing/2014/main" id="{DDBF2A2E-A4C6-4883-BFCE-D4E828734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418525" y="1220703"/>
            <a:ext cx="2540470" cy="3593151"/>
          </a:xfrm>
          <a:prstGeom prst="rect">
            <a:avLst/>
          </a:prstGeom>
          <a:ln>
            <a:solidFill>
              <a:srgbClr val="002060"/>
            </a:solidFill>
          </a:ln>
        </p:spPr>
      </p:pic>
      <p:sp>
        <p:nvSpPr>
          <p:cNvPr id="11" name="Tekstvak 10">
            <a:extLst>
              <a:ext uri="{FF2B5EF4-FFF2-40B4-BE49-F238E27FC236}">
                <a16:creationId xmlns:a16="http://schemas.microsoft.com/office/drawing/2014/main" id="{40F37C10-5011-4BAA-8EA0-90BB0F48E342}"/>
              </a:ext>
            </a:extLst>
          </p:cNvPr>
          <p:cNvSpPr txBox="1"/>
          <p:nvPr/>
        </p:nvSpPr>
        <p:spPr>
          <a:xfrm>
            <a:off x="864888" y="4367281"/>
            <a:ext cx="2674065" cy="1477328"/>
          </a:xfrm>
          <a:prstGeom prst="rect">
            <a:avLst/>
          </a:prstGeom>
          <a:noFill/>
        </p:spPr>
        <p:txBody>
          <a:bodyPr wrap="none" rtlCol="0">
            <a:spAutoFit/>
          </a:bodyPr>
          <a:lstStyle/>
          <a:p>
            <a:r>
              <a:rPr lang="nl-NL" b="1" dirty="0">
                <a:latin typeface="Calibri" panose="020F0502020204030204" pitchFamily="34" charset="0"/>
                <a:cs typeface="Calibri" panose="020F0502020204030204" pitchFamily="34" charset="0"/>
              </a:rPr>
              <a:t>Model 1 Vismigratierivier</a:t>
            </a:r>
          </a:p>
          <a:p>
            <a:r>
              <a:rPr lang="nl-NL" dirty="0">
                <a:latin typeface="Calibri" panose="020F0502020204030204" pitchFamily="34" charset="0"/>
                <a:cs typeface="Calibri" panose="020F0502020204030204" pitchFamily="34" charset="0"/>
              </a:rPr>
              <a:t>VMR langs westzijde voor </a:t>
            </a:r>
          </a:p>
          <a:p>
            <a:r>
              <a:rPr lang="nl-NL" dirty="0">
                <a:latin typeface="Calibri" panose="020F0502020204030204" pitchFamily="34" charset="0"/>
                <a:cs typeface="Calibri" panose="020F0502020204030204" pitchFamily="34" charset="0"/>
              </a:rPr>
              <a:t>optimalisatie intrek trekvis</a:t>
            </a:r>
          </a:p>
          <a:p>
            <a:endParaRPr lang="nl-NL" dirty="0"/>
          </a:p>
          <a:p>
            <a:endParaRPr lang="nl-NL" dirty="0"/>
          </a:p>
        </p:txBody>
      </p:sp>
      <p:sp>
        <p:nvSpPr>
          <p:cNvPr id="12" name="Tekstvak 11">
            <a:extLst>
              <a:ext uri="{FF2B5EF4-FFF2-40B4-BE49-F238E27FC236}">
                <a16:creationId xmlns:a16="http://schemas.microsoft.com/office/drawing/2014/main" id="{243982B3-EF30-48B9-92FB-62D0C14DE017}"/>
              </a:ext>
            </a:extLst>
          </p:cNvPr>
          <p:cNvSpPr txBox="1"/>
          <p:nvPr/>
        </p:nvSpPr>
        <p:spPr>
          <a:xfrm>
            <a:off x="4577079" y="4374832"/>
            <a:ext cx="3698961" cy="1477328"/>
          </a:xfrm>
          <a:prstGeom prst="rect">
            <a:avLst/>
          </a:prstGeom>
          <a:noFill/>
        </p:spPr>
        <p:txBody>
          <a:bodyPr wrap="none" rtlCol="0">
            <a:spAutoFit/>
          </a:bodyPr>
          <a:lstStyle/>
          <a:p>
            <a:r>
              <a:rPr lang="nl-NL" b="1" dirty="0">
                <a:latin typeface="Calibri" panose="020F0502020204030204" pitchFamily="34" charset="0"/>
                <a:cs typeface="Calibri" panose="020F0502020204030204" pitchFamily="34" charset="0"/>
              </a:rPr>
              <a:t>Model 2 Zilte Lauwerskust</a:t>
            </a:r>
          </a:p>
          <a:p>
            <a:r>
              <a:rPr lang="nl-NL" dirty="0">
                <a:latin typeface="Calibri" panose="020F0502020204030204" pitchFamily="34" charset="0"/>
                <a:cs typeface="Calibri" panose="020F0502020204030204" pitchFamily="34" charset="0"/>
              </a:rPr>
              <a:t>Grootschalig brakwatergebied in het </a:t>
            </a:r>
          </a:p>
          <a:p>
            <a:r>
              <a:rPr lang="nl-NL" dirty="0">
                <a:latin typeface="Calibri" panose="020F0502020204030204" pitchFamily="34" charset="0"/>
                <a:cs typeface="Calibri" panose="020F0502020204030204" pitchFamily="34" charset="0"/>
              </a:rPr>
              <a:t>noorden van het Lauwersmeer </a:t>
            </a:r>
          </a:p>
          <a:p>
            <a:r>
              <a:rPr lang="nl-NL" dirty="0">
                <a:latin typeface="Calibri" panose="020F0502020204030204" pitchFamily="34" charset="0"/>
                <a:cs typeface="Calibri" panose="020F0502020204030204" pitchFamily="34" charset="0"/>
              </a:rPr>
              <a:t>als stabiele verbinding tussen </a:t>
            </a:r>
          </a:p>
          <a:p>
            <a:r>
              <a:rPr lang="nl-NL" dirty="0">
                <a:latin typeface="Calibri" panose="020F0502020204030204" pitchFamily="34" charset="0"/>
                <a:cs typeface="Calibri" panose="020F0502020204030204" pitchFamily="34" charset="0"/>
              </a:rPr>
              <a:t>Waddenzee en achterland</a:t>
            </a:r>
          </a:p>
        </p:txBody>
      </p:sp>
      <p:sp>
        <p:nvSpPr>
          <p:cNvPr id="13" name="Tekstvak 12">
            <a:extLst>
              <a:ext uri="{FF2B5EF4-FFF2-40B4-BE49-F238E27FC236}">
                <a16:creationId xmlns:a16="http://schemas.microsoft.com/office/drawing/2014/main" id="{3CCF3830-3E4E-4828-B7E3-BD315B0ED193}"/>
              </a:ext>
            </a:extLst>
          </p:cNvPr>
          <p:cNvSpPr txBox="1"/>
          <p:nvPr/>
        </p:nvSpPr>
        <p:spPr>
          <a:xfrm>
            <a:off x="8338330" y="4418491"/>
            <a:ext cx="3719288" cy="1477328"/>
          </a:xfrm>
          <a:prstGeom prst="rect">
            <a:avLst/>
          </a:prstGeom>
          <a:noFill/>
        </p:spPr>
        <p:txBody>
          <a:bodyPr wrap="none" rtlCol="0">
            <a:spAutoFit/>
          </a:bodyPr>
          <a:lstStyle/>
          <a:p>
            <a:r>
              <a:rPr lang="nl-NL" b="1" dirty="0">
                <a:latin typeface="Calibri" panose="020F0502020204030204" pitchFamily="34" charset="0"/>
                <a:cs typeface="Calibri" panose="020F0502020204030204" pitchFamily="34" charset="0"/>
              </a:rPr>
              <a:t>Model 3 Klimaatadaptatie</a:t>
            </a:r>
          </a:p>
          <a:p>
            <a:r>
              <a:rPr lang="nl-NL" dirty="0">
                <a:latin typeface="Calibri" panose="020F0502020204030204" pitchFamily="34" charset="0"/>
                <a:cs typeface="Calibri" panose="020F0502020204030204" pitchFamily="34" charset="0"/>
              </a:rPr>
              <a:t>Grootschalige herontwikkeling gebied</a:t>
            </a:r>
          </a:p>
          <a:p>
            <a:r>
              <a:rPr lang="nl-NL" dirty="0">
                <a:latin typeface="Calibri" panose="020F0502020204030204" pitchFamily="34" charset="0"/>
                <a:cs typeface="Calibri" panose="020F0502020204030204" pitchFamily="34" charset="0"/>
              </a:rPr>
              <a:t>om maximaal in te zetten op</a:t>
            </a:r>
          </a:p>
          <a:p>
            <a:r>
              <a:rPr lang="nl-NL" dirty="0">
                <a:latin typeface="Calibri" panose="020F0502020204030204" pitchFamily="34" charset="0"/>
                <a:cs typeface="Calibri" panose="020F0502020204030204" pitchFamily="34" charset="0"/>
              </a:rPr>
              <a:t>klimaatadaptatie (opslibbing) en </a:t>
            </a:r>
          </a:p>
          <a:p>
            <a:r>
              <a:rPr lang="nl-NL" dirty="0">
                <a:latin typeface="Calibri" panose="020F0502020204030204" pitchFamily="34" charset="0"/>
                <a:cs typeface="Calibri" panose="020F0502020204030204" pitchFamily="34" charset="0"/>
              </a:rPr>
              <a:t>versterking natuur van de Waddenzee</a:t>
            </a:r>
          </a:p>
        </p:txBody>
      </p:sp>
      <p:pic>
        <p:nvPicPr>
          <p:cNvPr id="4" name="Afbeelding 3" descr="Afbeelding met tekst, kaart&#10;&#10;Automatisch gegenereerde beschrijving">
            <a:extLst>
              <a:ext uri="{FF2B5EF4-FFF2-40B4-BE49-F238E27FC236}">
                <a16:creationId xmlns:a16="http://schemas.microsoft.com/office/drawing/2014/main" id="{E5B6E867-3CAA-4EF2-B5B2-BB6F7E6229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4001" y="1747043"/>
            <a:ext cx="3591809" cy="2540470"/>
          </a:xfrm>
          <a:prstGeom prst="rect">
            <a:avLst/>
          </a:prstGeom>
          <a:ln>
            <a:solidFill>
              <a:srgbClr val="002060"/>
            </a:solidFill>
          </a:ln>
        </p:spPr>
      </p:pic>
      <p:pic>
        <p:nvPicPr>
          <p:cNvPr id="8" name="Afbeelding 7" descr="Afbeelding met tekst, kaart&#10;&#10;Automatisch gegenereerde beschrijving">
            <a:extLst>
              <a:ext uri="{FF2B5EF4-FFF2-40B4-BE49-F238E27FC236}">
                <a16:creationId xmlns:a16="http://schemas.microsoft.com/office/drawing/2014/main" id="{88E8434C-7417-4842-8179-DF37438111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94475" y="1747043"/>
            <a:ext cx="3591809" cy="2540470"/>
          </a:xfrm>
          <a:prstGeom prst="rect">
            <a:avLst/>
          </a:prstGeom>
          <a:ln>
            <a:solidFill>
              <a:srgbClr val="002060"/>
            </a:solidFill>
          </a:ln>
        </p:spPr>
      </p:pic>
    </p:spTree>
    <p:extLst>
      <p:ext uri="{BB962C8B-B14F-4D97-AF65-F5344CB8AC3E}">
        <p14:creationId xmlns:p14="http://schemas.microsoft.com/office/powerpoint/2010/main" val="4156607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F634DE3-4B48-42BC-B443-722E9E09FC3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8" name="Tabel 13">
            <a:extLst>
              <a:ext uri="{FF2B5EF4-FFF2-40B4-BE49-F238E27FC236}">
                <a16:creationId xmlns:a16="http://schemas.microsoft.com/office/drawing/2014/main" id="{9F302219-CA8E-4D57-8045-39ABF529CD3B}"/>
              </a:ext>
            </a:extLst>
          </p:cNvPr>
          <p:cNvGraphicFramePr>
            <a:graphicFrameLocks noGrp="1"/>
          </p:cNvGraphicFramePr>
          <p:nvPr>
            <p:ph idx="1"/>
            <p:extLst>
              <p:ext uri="{D42A27DB-BD31-4B8C-83A1-F6EECF244321}">
                <p14:modId xmlns:p14="http://schemas.microsoft.com/office/powerpoint/2010/main" val="492100812"/>
              </p:ext>
            </p:extLst>
          </p:nvPr>
        </p:nvGraphicFramePr>
        <p:xfrm>
          <a:off x="908599" y="1460499"/>
          <a:ext cx="9548007" cy="4058920"/>
        </p:xfrm>
        <a:graphic>
          <a:graphicData uri="http://schemas.openxmlformats.org/drawingml/2006/table">
            <a:tbl>
              <a:tblPr firstRow="1" bandRow="1">
                <a:tableStyleId>{5C22544A-7EE6-4342-B048-85BDC9FD1C3A}</a:tableStyleId>
              </a:tblPr>
              <a:tblGrid>
                <a:gridCol w="4198786">
                  <a:extLst>
                    <a:ext uri="{9D8B030D-6E8A-4147-A177-3AD203B41FA5}">
                      <a16:colId xmlns:a16="http://schemas.microsoft.com/office/drawing/2014/main" val="2667996511"/>
                    </a:ext>
                  </a:extLst>
                </a:gridCol>
                <a:gridCol w="1712892">
                  <a:extLst>
                    <a:ext uri="{9D8B030D-6E8A-4147-A177-3AD203B41FA5}">
                      <a16:colId xmlns:a16="http://schemas.microsoft.com/office/drawing/2014/main" val="2030657449"/>
                    </a:ext>
                  </a:extLst>
                </a:gridCol>
                <a:gridCol w="1746810">
                  <a:extLst>
                    <a:ext uri="{9D8B030D-6E8A-4147-A177-3AD203B41FA5}">
                      <a16:colId xmlns:a16="http://schemas.microsoft.com/office/drawing/2014/main" val="3179125016"/>
                    </a:ext>
                  </a:extLst>
                </a:gridCol>
                <a:gridCol w="1889519">
                  <a:extLst>
                    <a:ext uri="{9D8B030D-6E8A-4147-A177-3AD203B41FA5}">
                      <a16:colId xmlns:a16="http://schemas.microsoft.com/office/drawing/2014/main" val="787316068"/>
                    </a:ext>
                  </a:extLst>
                </a:gridCol>
              </a:tblGrid>
              <a:tr h="370840">
                <a:tc>
                  <a:txBody>
                    <a:bodyPr/>
                    <a:lstStyle/>
                    <a:p>
                      <a:endParaRPr lang="nl-NL" dirty="0"/>
                    </a:p>
                  </a:txBody>
                  <a:tcPr/>
                </a:tc>
                <a:tc>
                  <a:txBody>
                    <a:bodyPr/>
                    <a:lstStyle/>
                    <a:p>
                      <a:r>
                        <a:rPr lang="nl-NL" dirty="0"/>
                        <a:t>M1 VMR</a:t>
                      </a:r>
                    </a:p>
                  </a:txBody>
                  <a:tcPr/>
                </a:tc>
                <a:tc>
                  <a:txBody>
                    <a:bodyPr/>
                    <a:lstStyle/>
                    <a:p>
                      <a:r>
                        <a:rPr lang="nl-NL" dirty="0"/>
                        <a:t>M2 Zilte </a:t>
                      </a:r>
                      <a:r>
                        <a:rPr lang="nl-NL" dirty="0" err="1"/>
                        <a:t>L’kust</a:t>
                      </a:r>
                      <a:endParaRPr lang="nl-NL" dirty="0"/>
                    </a:p>
                  </a:txBody>
                  <a:tcPr/>
                </a:tc>
                <a:tc>
                  <a:txBody>
                    <a:bodyPr/>
                    <a:lstStyle/>
                    <a:p>
                      <a:r>
                        <a:rPr lang="nl-NL" dirty="0"/>
                        <a:t>M3 </a:t>
                      </a:r>
                      <a:r>
                        <a:rPr lang="nl-NL" dirty="0" err="1"/>
                        <a:t>Klimaatadap</a:t>
                      </a:r>
                      <a:r>
                        <a:rPr lang="nl-NL" dirty="0"/>
                        <a:t>.</a:t>
                      </a:r>
                    </a:p>
                  </a:txBody>
                  <a:tcPr/>
                </a:tc>
                <a:extLst>
                  <a:ext uri="{0D108BD9-81ED-4DB2-BD59-A6C34878D82A}">
                    <a16:rowId xmlns:a16="http://schemas.microsoft.com/office/drawing/2014/main" val="1296089409"/>
                  </a:ext>
                </a:extLst>
              </a:tr>
              <a:tr h="370840">
                <a:tc>
                  <a:txBody>
                    <a:bodyPr/>
                    <a:lstStyle/>
                    <a:p>
                      <a:r>
                        <a:rPr lang="nl-NL" b="1" dirty="0"/>
                        <a:t>Klimaatadaptatie</a:t>
                      </a:r>
                    </a:p>
                  </a:txBody>
                  <a:tcPr/>
                </a:tc>
                <a:tc>
                  <a:txBody>
                    <a:bodyPr/>
                    <a:lstStyle/>
                    <a:p>
                      <a:pPr algn="ctr"/>
                      <a:r>
                        <a:rPr lang="nl-NL" dirty="0"/>
                        <a:t>0/+</a:t>
                      </a:r>
                    </a:p>
                  </a:txBody>
                  <a:tcPr/>
                </a:tc>
                <a:tc>
                  <a:txBody>
                    <a:bodyPr/>
                    <a:lstStyle/>
                    <a:p>
                      <a:pPr algn="ctr"/>
                      <a:r>
                        <a:rPr lang="nl-NL" dirty="0"/>
                        <a:t>+</a:t>
                      </a:r>
                    </a:p>
                  </a:txBody>
                  <a:tcPr/>
                </a:tc>
                <a:tc>
                  <a:txBody>
                    <a:bodyPr/>
                    <a:lstStyle/>
                    <a:p>
                      <a:pPr algn="ctr"/>
                      <a:r>
                        <a:rPr lang="nl-NL" dirty="0"/>
                        <a:t>+</a:t>
                      </a:r>
                    </a:p>
                  </a:txBody>
                  <a:tcPr/>
                </a:tc>
                <a:extLst>
                  <a:ext uri="{0D108BD9-81ED-4DB2-BD59-A6C34878D82A}">
                    <a16:rowId xmlns:a16="http://schemas.microsoft.com/office/drawing/2014/main" val="1707211335"/>
                  </a:ext>
                </a:extLst>
              </a:tr>
              <a:tr h="370840">
                <a:tc>
                  <a:txBody>
                    <a:bodyPr/>
                    <a:lstStyle/>
                    <a:p>
                      <a:r>
                        <a:rPr lang="nl-NL" b="1" dirty="0"/>
                        <a:t>Natuur</a:t>
                      </a:r>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632487426"/>
                  </a:ext>
                </a:extLst>
              </a:tr>
              <a:tr h="370840">
                <a:tc>
                  <a:txBody>
                    <a:bodyPr/>
                    <a:lstStyle/>
                    <a:p>
                      <a:r>
                        <a:rPr lang="nl-NL" dirty="0"/>
                        <a:t> - zoet zout overgang van formaat</a:t>
                      </a:r>
                    </a:p>
                  </a:txBody>
                  <a:tcPr/>
                </a:tc>
                <a:tc>
                  <a:txBody>
                    <a:bodyPr/>
                    <a:lstStyle/>
                    <a:p>
                      <a:pPr algn="ctr"/>
                      <a:r>
                        <a:rPr lang="nl-NL" dirty="0"/>
                        <a:t>0/+</a:t>
                      </a:r>
                    </a:p>
                  </a:txBody>
                  <a:tcPr/>
                </a:tc>
                <a:tc>
                  <a:txBody>
                    <a:bodyPr/>
                    <a:lstStyle/>
                    <a:p>
                      <a:pPr algn="ctr"/>
                      <a:r>
                        <a:rPr lang="nl-NL" dirty="0"/>
                        <a:t>+</a:t>
                      </a:r>
                    </a:p>
                  </a:txBody>
                  <a:tcPr/>
                </a:tc>
                <a:tc>
                  <a:txBody>
                    <a:bodyPr/>
                    <a:lstStyle/>
                    <a:p>
                      <a:pPr algn="ctr"/>
                      <a:r>
                        <a:rPr lang="nl-NL" dirty="0"/>
                        <a:t>+</a:t>
                      </a:r>
                    </a:p>
                  </a:txBody>
                  <a:tcPr/>
                </a:tc>
                <a:extLst>
                  <a:ext uri="{0D108BD9-81ED-4DB2-BD59-A6C34878D82A}">
                    <a16:rowId xmlns:a16="http://schemas.microsoft.com/office/drawing/2014/main" val="3792422325"/>
                  </a:ext>
                </a:extLst>
              </a:tr>
              <a:tr h="370840">
                <a:tc>
                  <a:txBody>
                    <a:bodyPr/>
                    <a:lstStyle/>
                    <a:p>
                      <a:r>
                        <a:rPr lang="nl-NL" dirty="0"/>
                        <a:t> - trekvissen en vogels</a:t>
                      </a:r>
                    </a:p>
                  </a:txBody>
                  <a:tcPr/>
                </a:tc>
                <a:tc>
                  <a:txBody>
                    <a:bodyPr/>
                    <a:lstStyle/>
                    <a:p>
                      <a:pPr algn="ctr"/>
                      <a:r>
                        <a:rPr lang="nl-NL" dirty="0"/>
                        <a:t>+</a:t>
                      </a:r>
                    </a:p>
                  </a:txBody>
                  <a:tcPr/>
                </a:tc>
                <a:tc>
                  <a:txBody>
                    <a:bodyPr/>
                    <a:lstStyle/>
                    <a:p>
                      <a:pPr algn="ctr"/>
                      <a:r>
                        <a:rPr lang="nl-NL" dirty="0"/>
                        <a:t>+</a:t>
                      </a:r>
                    </a:p>
                  </a:txBody>
                  <a:tcPr/>
                </a:tc>
                <a:tc>
                  <a:txBody>
                    <a:bodyPr/>
                    <a:lstStyle/>
                    <a:p>
                      <a:pPr algn="ctr"/>
                      <a:r>
                        <a:rPr lang="nl-NL" dirty="0"/>
                        <a:t>+</a:t>
                      </a:r>
                    </a:p>
                  </a:txBody>
                  <a:tcPr/>
                </a:tc>
                <a:extLst>
                  <a:ext uri="{0D108BD9-81ED-4DB2-BD59-A6C34878D82A}">
                    <a16:rowId xmlns:a16="http://schemas.microsoft.com/office/drawing/2014/main" val="2594327123"/>
                  </a:ext>
                </a:extLst>
              </a:tr>
              <a:tr h="370840">
                <a:tc>
                  <a:txBody>
                    <a:bodyPr/>
                    <a:lstStyle/>
                    <a:p>
                      <a:r>
                        <a:rPr lang="nl-NL" b="1" dirty="0"/>
                        <a:t>Lokale economie en identiteit</a:t>
                      </a:r>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3253006763"/>
                  </a:ext>
                </a:extLst>
              </a:tr>
              <a:tr h="370840">
                <a:tc>
                  <a:txBody>
                    <a:bodyPr/>
                    <a:lstStyle/>
                    <a:p>
                      <a:r>
                        <a:rPr lang="nl-NL" dirty="0"/>
                        <a:t> - Beleving kustlandschap</a:t>
                      </a:r>
                    </a:p>
                  </a:txBody>
                  <a:tcPr/>
                </a:tc>
                <a:tc>
                  <a:txBody>
                    <a:bodyPr/>
                    <a:lstStyle/>
                    <a:p>
                      <a:pPr algn="ctr"/>
                      <a:r>
                        <a:rPr lang="nl-NL" dirty="0"/>
                        <a:t>0/+</a:t>
                      </a:r>
                    </a:p>
                  </a:txBody>
                  <a:tcPr/>
                </a:tc>
                <a:tc>
                  <a:txBody>
                    <a:bodyPr/>
                    <a:lstStyle/>
                    <a:p>
                      <a:pPr algn="ctr"/>
                      <a:r>
                        <a:rPr lang="nl-NL" dirty="0"/>
                        <a:t>+</a:t>
                      </a:r>
                    </a:p>
                  </a:txBody>
                  <a:tcPr/>
                </a:tc>
                <a:tc>
                  <a:txBody>
                    <a:bodyPr/>
                    <a:lstStyle/>
                    <a:p>
                      <a:pPr algn="ctr"/>
                      <a:r>
                        <a:rPr lang="nl-NL" dirty="0"/>
                        <a:t>+</a:t>
                      </a:r>
                    </a:p>
                  </a:txBody>
                  <a:tcPr/>
                </a:tc>
                <a:extLst>
                  <a:ext uri="{0D108BD9-81ED-4DB2-BD59-A6C34878D82A}">
                    <a16:rowId xmlns:a16="http://schemas.microsoft.com/office/drawing/2014/main" val="642211379"/>
                  </a:ext>
                </a:extLst>
              </a:tr>
              <a:tr h="123613">
                <a:tc>
                  <a:txBody>
                    <a:bodyPr/>
                    <a:lstStyle/>
                    <a:p>
                      <a:r>
                        <a:rPr lang="nl-NL" dirty="0"/>
                        <a:t> - Versterking lokale economie</a:t>
                      </a:r>
                    </a:p>
                  </a:txBody>
                  <a:tcPr/>
                </a:tc>
                <a:tc>
                  <a:txBody>
                    <a:bodyPr/>
                    <a:lstStyle/>
                    <a:p>
                      <a:pPr algn="ctr"/>
                      <a:r>
                        <a:rPr lang="nl-NL" dirty="0"/>
                        <a:t>0/+</a:t>
                      </a:r>
                    </a:p>
                  </a:txBody>
                  <a:tcPr/>
                </a:tc>
                <a:tc>
                  <a:txBody>
                    <a:bodyPr/>
                    <a:lstStyle/>
                    <a:p>
                      <a:pPr algn="ctr"/>
                      <a:r>
                        <a:rPr lang="nl-NL" dirty="0"/>
                        <a:t>+</a:t>
                      </a:r>
                    </a:p>
                  </a:txBody>
                  <a:tcPr/>
                </a:tc>
                <a:tc>
                  <a:txBody>
                    <a:bodyPr/>
                    <a:lstStyle/>
                    <a:p>
                      <a:pPr algn="ctr"/>
                      <a:r>
                        <a:rPr lang="nl-NL" dirty="0"/>
                        <a:t>+</a:t>
                      </a:r>
                    </a:p>
                  </a:txBody>
                  <a:tcPr/>
                </a:tc>
                <a:extLst>
                  <a:ext uri="{0D108BD9-81ED-4DB2-BD59-A6C34878D82A}">
                    <a16:rowId xmlns:a16="http://schemas.microsoft.com/office/drawing/2014/main" val="3562124111"/>
                  </a:ext>
                </a:extLst>
              </a:tr>
              <a:tr h="242147">
                <a:tc>
                  <a:txBody>
                    <a:bodyPr/>
                    <a:lstStyle/>
                    <a:p>
                      <a:r>
                        <a:rPr lang="nl-NL" b="1" dirty="0"/>
                        <a:t>Randvoorwaarden</a:t>
                      </a:r>
                    </a:p>
                  </a:txBody>
                  <a:tcPr/>
                </a:tc>
                <a:tc>
                  <a:txBody>
                    <a:bodyPr/>
                    <a:lstStyle/>
                    <a:p>
                      <a:pPr algn="ctr"/>
                      <a:endParaRPr lang="nl-NL" dirty="0"/>
                    </a:p>
                  </a:txBody>
                  <a:tcPr/>
                </a:tc>
                <a:tc>
                  <a:txBody>
                    <a:bodyPr/>
                    <a:lstStyle/>
                    <a:p>
                      <a:pPr algn="ctr"/>
                      <a:endParaRPr lang="nl-NL"/>
                    </a:p>
                  </a:txBody>
                  <a:tcPr/>
                </a:tc>
                <a:tc>
                  <a:txBody>
                    <a:bodyPr/>
                    <a:lstStyle/>
                    <a:p>
                      <a:pPr algn="ctr"/>
                      <a:endParaRPr lang="nl-NL" dirty="0"/>
                    </a:p>
                  </a:txBody>
                  <a:tcPr/>
                </a:tc>
                <a:extLst>
                  <a:ext uri="{0D108BD9-81ED-4DB2-BD59-A6C34878D82A}">
                    <a16:rowId xmlns:a16="http://schemas.microsoft.com/office/drawing/2014/main" val="2618591861"/>
                  </a:ext>
                </a:extLst>
              </a:tr>
              <a:tr h="182880">
                <a:tc>
                  <a:txBody>
                    <a:bodyPr/>
                    <a:lstStyle/>
                    <a:p>
                      <a:r>
                        <a:rPr lang="nl-NL" dirty="0"/>
                        <a:t>Afname spuicapaciteit/waterberging</a:t>
                      </a:r>
                    </a:p>
                  </a:txBody>
                  <a:tcPr/>
                </a:tc>
                <a:tc>
                  <a:txBody>
                    <a:bodyPr/>
                    <a:lstStyle/>
                    <a:p>
                      <a:pPr algn="ctr"/>
                      <a:r>
                        <a:rPr lang="nl-NL" dirty="0"/>
                        <a:t>nee/beperkt</a:t>
                      </a:r>
                    </a:p>
                  </a:txBody>
                  <a:tcPr/>
                </a:tc>
                <a:tc>
                  <a:txBody>
                    <a:bodyPr/>
                    <a:lstStyle/>
                    <a:p>
                      <a:pPr algn="ctr"/>
                      <a:r>
                        <a:rPr lang="nl-NL" dirty="0"/>
                        <a:t>nee/beperkt</a:t>
                      </a:r>
                    </a:p>
                  </a:txBody>
                  <a:tcPr/>
                </a:tc>
                <a:tc>
                  <a:txBody>
                    <a:bodyPr/>
                    <a:lstStyle/>
                    <a:p>
                      <a:pPr algn="ctr"/>
                      <a:r>
                        <a:rPr lang="nl-NL" dirty="0"/>
                        <a:t>nee/ja</a:t>
                      </a:r>
                    </a:p>
                  </a:txBody>
                  <a:tcPr/>
                </a:tc>
                <a:extLst>
                  <a:ext uri="{0D108BD9-81ED-4DB2-BD59-A6C34878D82A}">
                    <a16:rowId xmlns:a16="http://schemas.microsoft.com/office/drawing/2014/main" val="1637889684"/>
                  </a:ext>
                </a:extLst>
              </a:tr>
              <a:tr h="182880">
                <a:tc>
                  <a:txBody>
                    <a:bodyPr/>
                    <a:lstStyle/>
                    <a:p>
                      <a:r>
                        <a:rPr lang="nl-NL" dirty="0"/>
                        <a:t>Overlast zout/waterpeil</a:t>
                      </a:r>
                    </a:p>
                  </a:txBody>
                  <a:tcPr/>
                </a:tc>
                <a:tc>
                  <a:txBody>
                    <a:bodyPr/>
                    <a:lstStyle/>
                    <a:p>
                      <a:pPr algn="ctr"/>
                      <a:r>
                        <a:rPr lang="nl-NL" dirty="0"/>
                        <a:t>nee/nee</a:t>
                      </a:r>
                    </a:p>
                  </a:txBody>
                  <a:tcPr/>
                </a:tc>
                <a:tc>
                  <a:txBody>
                    <a:bodyPr/>
                    <a:lstStyle/>
                    <a:p>
                      <a:pPr algn="ctr"/>
                      <a:r>
                        <a:rPr lang="nl-NL" dirty="0"/>
                        <a:t>nee/nee</a:t>
                      </a:r>
                    </a:p>
                  </a:txBody>
                  <a:tcPr/>
                </a:tc>
                <a:tc>
                  <a:txBody>
                    <a:bodyPr/>
                    <a:lstStyle/>
                    <a:p>
                      <a:pPr algn="ctr"/>
                      <a:r>
                        <a:rPr lang="nl-NL" dirty="0"/>
                        <a:t>nee/nee</a:t>
                      </a:r>
                    </a:p>
                  </a:txBody>
                  <a:tcPr/>
                </a:tc>
                <a:extLst>
                  <a:ext uri="{0D108BD9-81ED-4DB2-BD59-A6C34878D82A}">
                    <a16:rowId xmlns:a16="http://schemas.microsoft.com/office/drawing/2014/main" val="1496656619"/>
                  </a:ext>
                </a:extLst>
              </a:tr>
            </a:tbl>
          </a:graphicData>
        </a:graphic>
      </p:graphicFrame>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10135206" cy="573088"/>
          </a:xfrm>
        </p:spPr>
        <p:txBody>
          <a:bodyPr>
            <a:normAutofit fontScale="90000"/>
          </a:bodyPr>
          <a:lstStyle/>
          <a:p>
            <a:r>
              <a:rPr lang="nl-NL" dirty="0"/>
              <a:t>Beoordeling drie modellen</a:t>
            </a: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endParaRPr lang="nl-NL" dirty="0"/>
          </a:p>
        </p:txBody>
      </p:sp>
      <p:sp>
        <p:nvSpPr>
          <p:cNvPr id="3" name="Ovaal 2">
            <a:extLst>
              <a:ext uri="{FF2B5EF4-FFF2-40B4-BE49-F238E27FC236}">
                <a16:creationId xmlns:a16="http://schemas.microsoft.com/office/drawing/2014/main" id="{E97115BD-DD85-42AF-95AF-0997FEC21164}"/>
              </a:ext>
            </a:extLst>
          </p:cNvPr>
          <p:cNvSpPr/>
          <p:nvPr/>
        </p:nvSpPr>
        <p:spPr>
          <a:xfrm>
            <a:off x="6414448" y="626012"/>
            <a:ext cx="4347337" cy="540629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6772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0F16A48B-7489-4390-BDA3-40946E4741DD}"/>
              </a:ext>
            </a:extLst>
          </p:cNvPr>
          <p:cNvSpPr/>
          <p:nvPr/>
        </p:nvSpPr>
        <p:spPr>
          <a:xfrm>
            <a:off x="229335" y="451603"/>
            <a:ext cx="2363740" cy="37792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buiten, grond, natuur, zanderig&#10;&#10;Automatisch gegenereerde beschrijving">
            <a:extLst>
              <a:ext uri="{FF2B5EF4-FFF2-40B4-BE49-F238E27FC236}">
                <a16:creationId xmlns:a16="http://schemas.microsoft.com/office/drawing/2014/main" id="{1993A374-AAF6-4FF2-8BB6-03DB9B8674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4226"/>
          <a:stretch/>
        </p:blipFill>
        <p:spPr>
          <a:xfrm>
            <a:off x="0" y="-1"/>
            <a:ext cx="12192000" cy="6224338"/>
          </a:xfrm>
          <a:prstGeom prst="rect">
            <a:avLst/>
          </a:prstGeom>
        </p:spPr>
      </p:pic>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4" y="821031"/>
            <a:ext cx="10790299" cy="3056852"/>
          </a:xfrm>
        </p:spPr>
        <p:txBody>
          <a:bodyPr>
            <a:normAutofit/>
          </a:bodyPr>
          <a:lstStyle/>
          <a:p>
            <a:pPr algn="ctr"/>
            <a:r>
              <a:rPr lang="nl-NL" sz="3000" dirty="0">
                <a:solidFill>
                  <a:schemeClr val="bg1"/>
                </a:solidFill>
              </a:rPr>
              <a:t>DEEL 1 DE VERKENNING</a:t>
            </a:r>
          </a:p>
        </p:txBody>
      </p:sp>
    </p:spTree>
    <p:extLst>
      <p:ext uri="{BB962C8B-B14F-4D97-AF65-F5344CB8AC3E}">
        <p14:creationId xmlns:p14="http://schemas.microsoft.com/office/powerpoint/2010/main" val="3353859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898D3-D3A8-4686-A1AA-09F0B5885A07}"/>
              </a:ext>
            </a:extLst>
          </p:cNvPr>
          <p:cNvSpPr>
            <a:spLocks noGrp="1"/>
          </p:cNvSpPr>
          <p:nvPr>
            <p:ph type="title"/>
          </p:nvPr>
        </p:nvSpPr>
        <p:spPr/>
        <p:txBody>
          <a:bodyPr/>
          <a:lstStyle/>
          <a:p>
            <a:r>
              <a:rPr lang="en-US" dirty="0" err="1"/>
              <a:t>Colofon</a:t>
            </a:r>
            <a:endParaRPr lang="nl-NL" dirty="0"/>
          </a:p>
        </p:txBody>
      </p:sp>
      <p:sp>
        <p:nvSpPr>
          <p:cNvPr id="3" name="Tijdelijke aanduiding voor inhoud 2">
            <a:extLst>
              <a:ext uri="{FF2B5EF4-FFF2-40B4-BE49-F238E27FC236}">
                <a16:creationId xmlns:a16="http://schemas.microsoft.com/office/drawing/2014/main" id="{13224738-C58C-46DE-A748-3422E01DB5AE}"/>
              </a:ext>
            </a:extLst>
          </p:cNvPr>
          <p:cNvSpPr>
            <a:spLocks noGrp="1"/>
          </p:cNvSpPr>
          <p:nvPr>
            <p:ph idx="1"/>
          </p:nvPr>
        </p:nvSpPr>
        <p:spPr/>
        <p:txBody>
          <a:bodyPr>
            <a:noAutofit/>
          </a:bodyPr>
          <a:lstStyle/>
          <a:p>
            <a:pPr>
              <a:lnSpc>
                <a:spcPct val="100000"/>
              </a:lnSpc>
              <a:spcBef>
                <a:spcPts val="0"/>
              </a:spcBef>
            </a:pPr>
            <a:endParaRPr lang="nl-NL" sz="14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rPr>
              <a:t>Opgesteld in opdracht en onder regie van Programma naar een Rijke Waddenzee.</a:t>
            </a: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rPr>
              <a:t>Contactpersoon: Jeroen van Herk</a:t>
            </a: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hlinkClick r:id="rId2"/>
              </a:rPr>
              <a:t>jeroen@oakconsultants.nl</a:t>
            </a:r>
            <a:endParaRPr lang="nl-NL" sz="14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rPr>
              <a:t>06 – 4301 1508</a:t>
            </a:r>
          </a:p>
          <a:p>
            <a:pPr>
              <a:lnSpc>
                <a:spcPct val="100000"/>
              </a:lnSpc>
              <a:spcBef>
                <a:spcPts val="0"/>
              </a:spcBef>
            </a:pPr>
            <a:endParaRPr lang="nl-NL" sz="14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hlinkClick r:id="rId3"/>
              </a:rPr>
              <a:t>www.rijkewaddenzee.nl</a:t>
            </a:r>
            <a:endParaRPr lang="nl-NL" sz="14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rPr>
              <a:t>23 december 2020</a:t>
            </a:r>
          </a:p>
          <a:p>
            <a:pPr>
              <a:lnSpc>
                <a:spcPct val="100000"/>
              </a:lnSpc>
              <a:spcBef>
                <a:spcPts val="0"/>
              </a:spcBef>
            </a:pPr>
            <a:endParaRPr lang="nl-NL" sz="14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rPr>
              <a:t>Met ondersteuning van </a:t>
            </a: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rPr>
              <a:t>Smartland, </a:t>
            </a:r>
            <a:r>
              <a:rPr lang="nl-NL" sz="1400" dirty="0">
                <a:solidFill>
                  <a:schemeClr val="tx1"/>
                </a:solidFill>
                <a:latin typeface="Calibri" panose="020F0502020204030204" pitchFamily="34" charset="0"/>
                <a:cs typeface="Calibri" panose="020F0502020204030204" pitchFamily="34" charset="0"/>
                <a:hlinkClick r:id="rId4"/>
              </a:rPr>
              <a:t>www.smartland.nl</a:t>
            </a:r>
            <a:endParaRPr lang="nl-NL" sz="14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rPr>
              <a:t>Contactpersoon: Klaas Jan Wardenaar</a:t>
            </a: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hlinkClick r:id="rId5"/>
              </a:rPr>
              <a:t>Klaasjan.wardenaar@smartland.nl</a:t>
            </a:r>
            <a:endParaRPr lang="nl-NL" sz="14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endParaRPr lang="nl-NL" sz="14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rPr>
              <a:t>OAK consultants, </a:t>
            </a:r>
            <a:r>
              <a:rPr lang="nl-NL" sz="1400" dirty="0">
                <a:solidFill>
                  <a:schemeClr val="tx1"/>
                </a:solidFill>
                <a:latin typeface="Calibri" panose="020F0502020204030204" pitchFamily="34" charset="0"/>
                <a:cs typeface="Calibri" panose="020F0502020204030204" pitchFamily="34" charset="0"/>
                <a:hlinkClick r:id="rId6"/>
              </a:rPr>
              <a:t>www.oakconsultants.nl</a:t>
            </a:r>
            <a:r>
              <a:rPr lang="nl-NL" sz="1400" dirty="0">
                <a:solidFill>
                  <a:schemeClr val="tx1"/>
                </a:solidFill>
                <a:latin typeface="Calibri" panose="020F0502020204030204" pitchFamily="34" charset="0"/>
                <a:cs typeface="Calibri" panose="020F0502020204030204" pitchFamily="34" charset="0"/>
              </a:rPr>
              <a:t> </a:t>
            </a: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rPr>
              <a:t>Contactpersoon: Wilco de Bruijne</a:t>
            </a:r>
          </a:p>
          <a:p>
            <a:pPr>
              <a:lnSpc>
                <a:spcPct val="100000"/>
              </a:lnSpc>
              <a:spcBef>
                <a:spcPts val="0"/>
              </a:spcBef>
            </a:pPr>
            <a:r>
              <a:rPr lang="nl-NL" sz="1400">
                <a:solidFill>
                  <a:schemeClr val="tx1"/>
                </a:solidFill>
                <a:latin typeface="Calibri" panose="020F0502020204030204" pitchFamily="34" charset="0"/>
                <a:cs typeface="Calibri" panose="020F0502020204030204" pitchFamily="34" charset="0"/>
                <a:hlinkClick r:id="rId7"/>
              </a:rPr>
              <a:t>wilco</a:t>
            </a:r>
            <a:r>
              <a:rPr lang="nl-NL" sz="1400" dirty="0">
                <a:solidFill>
                  <a:schemeClr val="tx1"/>
                </a:solidFill>
                <a:latin typeface="Calibri" panose="020F0502020204030204" pitchFamily="34" charset="0"/>
                <a:cs typeface="Calibri" panose="020F0502020204030204" pitchFamily="34" charset="0"/>
                <a:hlinkClick r:id="rId7"/>
              </a:rPr>
              <a:t>@oakconsultants</a:t>
            </a:r>
            <a:r>
              <a:rPr lang="nl-NL" sz="1400">
                <a:solidFill>
                  <a:schemeClr val="tx1"/>
                </a:solidFill>
                <a:latin typeface="Calibri" panose="020F0502020204030204" pitchFamily="34" charset="0"/>
                <a:cs typeface="Calibri" panose="020F0502020204030204" pitchFamily="34" charset="0"/>
                <a:hlinkClick r:id="rId7"/>
              </a:rPr>
              <a:t>.nl</a:t>
            </a:r>
            <a:endParaRPr lang="nl-NL" sz="1400">
              <a:solidFill>
                <a:schemeClr val="tx1"/>
              </a:solidFill>
              <a:latin typeface="Calibri" panose="020F0502020204030204" pitchFamily="34" charset="0"/>
              <a:cs typeface="Calibri" panose="020F0502020204030204" pitchFamily="34" charset="0"/>
            </a:endParaRPr>
          </a:p>
          <a:p>
            <a:pPr>
              <a:lnSpc>
                <a:spcPct val="100000"/>
              </a:lnSpc>
              <a:spcBef>
                <a:spcPts val="0"/>
              </a:spcBef>
            </a:pPr>
            <a:endParaRPr lang="nl-NL" sz="14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400" dirty="0">
                <a:solidFill>
                  <a:schemeClr val="tx1"/>
                </a:solidFill>
                <a:latin typeface="Calibri" panose="020F0502020204030204" pitchFamily="34" charset="0"/>
                <a:cs typeface="Calibri" panose="020F0502020204030204" pitchFamily="34" charset="0"/>
              </a:rPr>
              <a:t>Foto’s: Henk Postma</a:t>
            </a:r>
          </a:p>
        </p:txBody>
      </p:sp>
    </p:spTree>
    <p:extLst>
      <p:ext uri="{BB962C8B-B14F-4D97-AF65-F5344CB8AC3E}">
        <p14:creationId xmlns:p14="http://schemas.microsoft.com/office/powerpoint/2010/main" val="3328488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AB4E4E-7EE3-48CD-9E74-5F96B3C4E719}"/>
              </a:ext>
            </a:extLst>
          </p:cNvPr>
          <p:cNvSpPr>
            <a:spLocks noGrp="1"/>
          </p:cNvSpPr>
          <p:nvPr>
            <p:ph type="title"/>
          </p:nvPr>
        </p:nvSpPr>
        <p:spPr/>
        <p:txBody>
          <a:bodyPr/>
          <a:lstStyle/>
          <a:p>
            <a:r>
              <a:rPr lang="en-US" dirty="0"/>
              <a:t> </a:t>
            </a:r>
            <a:endParaRPr lang="nl-NL" dirty="0"/>
          </a:p>
        </p:txBody>
      </p:sp>
    </p:spTree>
    <p:extLst>
      <p:ext uri="{BB962C8B-B14F-4D97-AF65-F5344CB8AC3E}">
        <p14:creationId xmlns:p14="http://schemas.microsoft.com/office/powerpoint/2010/main" val="1334352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1. Het vertrekpunt: het Manifest Lauwerskust</a:t>
            </a:r>
          </a:p>
        </p:txBody>
      </p:sp>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4" y="1813320"/>
            <a:ext cx="10530781" cy="4351338"/>
          </a:xfrm>
        </p:spPr>
        <p:txBody>
          <a:bodyPr>
            <a:noAutofit/>
          </a:bodyPr>
          <a:lstStyle/>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Het Manifest Lauwerskust is in 2019 door 5 Friese en Groningse ondernemers uit het gebied ontwikkeld, met ondersteuning van Programma naar een Rijke Waddenzee (PRW) en de Waddenvereniging. Hun intentie is om actief en positief bij te dragen aan de toekomst van het gebied. Wat hen bindt is een gevoel van trots voor de regio en een gezamenlijk beeld van de toekomstmogelijkheden voor landbouw, natuur, visserij, wonen, recreatie en duurzaam ondernemen in het gebied.</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Het Manifest bestaat uit 5 bouwstenen:</a:t>
            </a:r>
          </a:p>
          <a:p>
            <a:pPr marL="457200" indent="-457200">
              <a:lnSpc>
                <a:spcPct val="100000"/>
              </a:lnSpc>
              <a:spcBef>
                <a:spcPts val="0"/>
              </a:spcBef>
              <a:buAutoNum type="arabicPeriod"/>
            </a:pPr>
            <a:r>
              <a:rPr lang="nl-NL" sz="1800" b="1" dirty="0">
                <a:solidFill>
                  <a:schemeClr val="tx1"/>
                </a:solidFill>
                <a:latin typeface="Calibri" panose="020F0502020204030204" pitchFamily="34" charset="0"/>
                <a:cs typeface="Calibri" panose="020F0502020204030204" pitchFamily="34" charset="0"/>
              </a:rPr>
              <a:t>Een toekomstbestendig kustgebied met een robuust karakter</a:t>
            </a:r>
          </a:p>
          <a:p>
            <a:pPr marL="457200" indent="-457200">
              <a:lnSpc>
                <a:spcPct val="100000"/>
              </a:lnSpc>
              <a:spcBef>
                <a:spcPts val="0"/>
              </a:spcBef>
              <a:buAutoNum type="arabicPeriod"/>
            </a:pPr>
            <a:r>
              <a:rPr lang="nl-NL" sz="1800" b="1" dirty="0">
                <a:solidFill>
                  <a:schemeClr val="tx1"/>
                </a:solidFill>
                <a:latin typeface="Calibri" panose="020F0502020204030204" pitchFamily="34" charset="0"/>
                <a:cs typeface="Calibri" panose="020F0502020204030204" pitchFamily="34" charset="0"/>
              </a:rPr>
              <a:t>Innovatiegebied ecologische economie</a:t>
            </a:r>
          </a:p>
          <a:p>
            <a:pPr marL="457200" indent="-457200">
              <a:lnSpc>
                <a:spcPct val="100000"/>
              </a:lnSpc>
              <a:spcBef>
                <a:spcPts val="0"/>
              </a:spcBef>
              <a:buAutoNum type="arabicPeriod"/>
            </a:pPr>
            <a:r>
              <a:rPr lang="nl-NL" sz="1800" b="1" dirty="0">
                <a:solidFill>
                  <a:schemeClr val="tx1"/>
                </a:solidFill>
                <a:latin typeface="Calibri" panose="020F0502020204030204" pitchFamily="34" charset="0"/>
                <a:cs typeface="Calibri" panose="020F0502020204030204" pitchFamily="34" charset="0"/>
              </a:rPr>
              <a:t>Gebiedseigen, duurzame energie</a:t>
            </a:r>
          </a:p>
          <a:p>
            <a:pPr marL="457200" indent="-457200">
              <a:lnSpc>
                <a:spcPct val="100000"/>
              </a:lnSpc>
              <a:spcBef>
                <a:spcPts val="0"/>
              </a:spcBef>
              <a:buFont typeface="Arial" panose="020B0604020202020204" pitchFamily="34" charset="0"/>
              <a:buAutoNum type="arabicPeriod"/>
            </a:pPr>
            <a:r>
              <a:rPr lang="nl-NL" sz="1800" b="1" dirty="0">
                <a:solidFill>
                  <a:schemeClr val="tx1"/>
                </a:solidFill>
                <a:latin typeface="Calibri" panose="020F0502020204030204" pitchFamily="34" charset="0"/>
                <a:cs typeface="Calibri" panose="020F0502020204030204" pitchFamily="34" charset="0"/>
              </a:rPr>
              <a:t>Versterking regio: unieke kwaliteiten</a:t>
            </a:r>
          </a:p>
          <a:p>
            <a:pPr marL="457200" indent="-457200">
              <a:lnSpc>
                <a:spcPct val="100000"/>
              </a:lnSpc>
              <a:spcBef>
                <a:spcPts val="0"/>
              </a:spcBef>
              <a:buFont typeface="Arial" panose="020B0604020202020204" pitchFamily="34" charset="0"/>
              <a:buAutoNum type="arabicPeriod"/>
            </a:pPr>
            <a:r>
              <a:rPr lang="nl-NL" sz="1800" b="1" dirty="0">
                <a:solidFill>
                  <a:schemeClr val="tx1"/>
                </a:solidFill>
                <a:latin typeface="Calibri" panose="020F0502020204030204" pitchFamily="34" charset="0"/>
                <a:cs typeface="Calibri" panose="020F0502020204030204" pitchFamily="34" charset="0"/>
              </a:rPr>
              <a:t>Bottom-up aan de slag</a:t>
            </a:r>
          </a:p>
          <a:p>
            <a:endParaRPr lang="nl-NL" sz="2200" dirty="0">
              <a:solidFill>
                <a:schemeClr val="tx1"/>
              </a:solidFill>
            </a:endParaRPr>
          </a:p>
          <a:p>
            <a:endParaRPr lang="nl-NL" sz="2200" dirty="0">
              <a:solidFill>
                <a:schemeClr val="tx1"/>
              </a:solidFill>
            </a:endParaRPr>
          </a:p>
        </p:txBody>
      </p:sp>
      <p:grpSp>
        <p:nvGrpSpPr>
          <p:cNvPr id="9" name="Groep 8">
            <a:extLst>
              <a:ext uri="{FF2B5EF4-FFF2-40B4-BE49-F238E27FC236}">
                <a16:creationId xmlns:a16="http://schemas.microsoft.com/office/drawing/2014/main" id="{59D465E9-48FC-4E81-A17B-6A2AFDE83CD3}"/>
              </a:ext>
            </a:extLst>
          </p:cNvPr>
          <p:cNvGrpSpPr/>
          <p:nvPr/>
        </p:nvGrpSpPr>
        <p:grpSpPr>
          <a:xfrm>
            <a:off x="4937760" y="4622389"/>
            <a:ext cx="7163088" cy="1428653"/>
            <a:chOff x="3511278" y="2937934"/>
            <a:chExt cx="5037852" cy="982127"/>
          </a:xfrm>
        </p:grpSpPr>
        <p:pic>
          <p:nvPicPr>
            <p:cNvPr id="4" name="Afbeelding 3">
              <a:extLst>
                <a:ext uri="{FF2B5EF4-FFF2-40B4-BE49-F238E27FC236}">
                  <a16:creationId xmlns:a16="http://schemas.microsoft.com/office/drawing/2014/main" id="{4447FEB7-52E6-4175-80A6-B86342901448}"/>
                </a:ext>
              </a:extLst>
            </p:cNvPr>
            <p:cNvPicPr>
              <a:picLocks noChangeAspect="1"/>
            </p:cNvPicPr>
            <p:nvPr/>
          </p:nvPicPr>
          <p:blipFill>
            <a:blip r:embed="rId2"/>
            <a:stretch>
              <a:fillRect/>
            </a:stretch>
          </p:blipFill>
          <p:spPr>
            <a:xfrm>
              <a:off x="3511278" y="2937936"/>
              <a:ext cx="942852" cy="982125"/>
            </a:xfrm>
            <a:prstGeom prst="rect">
              <a:avLst/>
            </a:prstGeom>
          </p:spPr>
        </p:pic>
        <p:pic>
          <p:nvPicPr>
            <p:cNvPr id="5" name="Afbeelding 4">
              <a:extLst>
                <a:ext uri="{FF2B5EF4-FFF2-40B4-BE49-F238E27FC236}">
                  <a16:creationId xmlns:a16="http://schemas.microsoft.com/office/drawing/2014/main" id="{51B7119A-576A-43CE-A854-90027DA01E39}"/>
                </a:ext>
              </a:extLst>
            </p:cNvPr>
            <p:cNvPicPr>
              <a:picLocks noChangeAspect="1"/>
            </p:cNvPicPr>
            <p:nvPr/>
          </p:nvPicPr>
          <p:blipFill>
            <a:blip r:embed="rId3"/>
            <a:stretch>
              <a:fillRect/>
            </a:stretch>
          </p:blipFill>
          <p:spPr>
            <a:xfrm>
              <a:off x="4535028" y="2937936"/>
              <a:ext cx="942852" cy="982125"/>
            </a:xfrm>
            <a:prstGeom prst="rect">
              <a:avLst/>
            </a:prstGeom>
          </p:spPr>
        </p:pic>
        <p:pic>
          <p:nvPicPr>
            <p:cNvPr id="6" name="Afbeelding 5">
              <a:extLst>
                <a:ext uri="{FF2B5EF4-FFF2-40B4-BE49-F238E27FC236}">
                  <a16:creationId xmlns:a16="http://schemas.microsoft.com/office/drawing/2014/main" id="{C563BBE3-BAC5-4549-B899-7D26DE8C9AF6}"/>
                </a:ext>
              </a:extLst>
            </p:cNvPr>
            <p:cNvPicPr>
              <a:picLocks noChangeAspect="1"/>
            </p:cNvPicPr>
            <p:nvPr/>
          </p:nvPicPr>
          <p:blipFill>
            <a:blip r:embed="rId4"/>
            <a:stretch>
              <a:fillRect/>
            </a:stretch>
          </p:blipFill>
          <p:spPr>
            <a:xfrm>
              <a:off x="5558778" y="2937936"/>
              <a:ext cx="942852" cy="982125"/>
            </a:xfrm>
            <a:prstGeom prst="rect">
              <a:avLst/>
            </a:prstGeom>
          </p:spPr>
        </p:pic>
        <p:pic>
          <p:nvPicPr>
            <p:cNvPr id="7" name="Afbeelding 6">
              <a:extLst>
                <a:ext uri="{FF2B5EF4-FFF2-40B4-BE49-F238E27FC236}">
                  <a16:creationId xmlns:a16="http://schemas.microsoft.com/office/drawing/2014/main" id="{C470B7A7-3112-4778-AEF4-359AAD4FB0D9}"/>
                </a:ext>
              </a:extLst>
            </p:cNvPr>
            <p:cNvPicPr>
              <a:picLocks noChangeAspect="1"/>
            </p:cNvPicPr>
            <p:nvPr/>
          </p:nvPicPr>
          <p:blipFill>
            <a:blip r:embed="rId5"/>
            <a:stretch>
              <a:fillRect/>
            </a:stretch>
          </p:blipFill>
          <p:spPr>
            <a:xfrm>
              <a:off x="6582528" y="2937935"/>
              <a:ext cx="942852" cy="982125"/>
            </a:xfrm>
            <a:prstGeom prst="rect">
              <a:avLst/>
            </a:prstGeom>
          </p:spPr>
        </p:pic>
        <p:pic>
          <p:nvPicPr>
            <p:cNvPr id="8" name="Afbeelding 7">
              <a:extLst>
                <a:ext uri="{FF2B5EF4-FFF2-40B4-BE49-F238E27FC236}">
                  <a16:creationId xmlns:a16="http://schemas.microsoft.com/office/drawing/2014/main" id="{FD6BCBC8-ED7C-4B84-92BC-3A1070E2F6EE}"/>
                </a:ext>
              </a:extLst>
            </p:cNvPr>
            <p:cNvPicPr>
              <a:picLocks noChangeAspect="1"/>
            </p:cNvPicPr>
            <p:nvPr/>
          </p:nvPicPr>
          <p:blipFill>
            <a:blip r:embed="rId6"/>
            <a:stretch>
              <a:fillRect/>
            </a:stretch>
          </p:blipFill>
          <p:spPr>
            <a:xfrm>
              <a:off x="7606278" y="2937934"/>
              <a:ext cx="942852" cy="982125"/>
            </a:xfrm>
            <a:prstGeom prst="rect">
              <a:avLst/>
            </a:prstGeom>
          </p:spPr>
        </p:pic>
      </p:grpSp>
      <p:sp>
        <p:nvSpPr>
          <p:cNvPr id="11" name="Tekstvak 10">
            <a:extLst>
              <a:ext uri="{FF2B5EF4-FFF2-40B4-BE49-F238E27FC236}">
                <a16:creationId xmlns:a16="http://schemas.microsoft.com/office/drawing/2014/main" id="{FA70D8E5-062A-40D3-95E3-99190A636327}"/>
              </a:ext>
            </a:extLst>
          </p:cNvPr>
          <p:cNvSpPr txBox="1"/>
          <p:nvPr/>
        </p:nvSpPr>
        <p:spPr>
          <a:xfrm>
            <a:off x="7138651" y="3217076"/>
            <a:ext cx="4948549" cy="1323439"/>
          </a:xfrm>
          <a:prstGeom prst="rect">
            <a:avLst/>
          </a:prstGeom>
          <a:noFill/>
        </p:spPr>
        <p:txBody>
          <a:bodyPr wrap="square" rtlCol="0">
            <a:spAutoFit/>
          </a:bodyPr>
          <a:lstStyle/>
          <a:p>
            <a:pPr algn="r"/>
            <a:r>
              <a:rPr lang="nl-NL" sz="1600" i="1" dirty="0">
                <a:solidFill>
                  <a:srgbClr val="E7904E"/>
                </a:solidFill>
                <a:latin typeface="Calibri" panose="020F0502020204030204" pitchFamily="34" charset="0"/>
                <a:cs typeface="Calibri" panose="020F0502020204030204" pitchFamily="34" charset="0"/>
              </a:rPr>
              <a:t>“Wij gaan uit van de waarden van ons kustgebied. </a:t>
            </a:r>
          </a:p>
          <a:p>
            <a:pPr algn="r"/>
            <a:r>
              <a:rPr lang="nl-NL" sz="1600" i="1" dirty="0">
                <a:solidFill>
                  <a:srgbClr val="E7904E"/>
                </a:solidFill>
                <a:latin typeface="Calibri" panose="020F0502020204030204" pitchFamily="34" charset="0"/>
                <a:cs typeface="Calibri" panose="020F0502020204030204" pitchFamily="34" charset="0"/>
              </a:rPr>
              <a:t>We willen deze behouden en versterken om het gebied oneindig te kunnen blijven gebruiken.” </a:t>
            </a:r>
          </a:p>
          <a:p>
            <a:pPr algn="r"/>
            <a:r>
              <a:rPr lang="nl-NL" sz="1600" i="1" dirty="0">
                <a:solidFill>
                  <a:srgbClr val="E7904E"/>
                </a:solidFill>
                <a:latin typeface="Calibri" panose="020F0502020204030204" pitchFamily="34" charset="0"/>
                <a:cs typeface="Calibri" panose="020F0502020204030204" pitchFamily="34" charset="0"/>
              </a:rPr>
              <a:t>Albert Keizer, directeur/eigenaar </a:t>
            </a:r>
          </a:p>
          <a:p>
            <a:pPr algn="r"/>
            <a:r>
              <a:rPr lang="nl-NL" sz="1600" i="1" dirty="0">
                <a:solidFill>
                  <a:srgbClr val="E7904E"/>
                </a:solidFill>
                <a:latin typeface="Calibri" panose="020F0502020204030204" pitchFamily="34" charset="0"/>
                <a:cs typeface="Calibri" panose="020F0502020204030204" pitchFamily="34" charset="0"/>
              </a:rPr>
              <a:t>Next </a:t>
            </a:r>
            <a:r>
              <a:rPr lang="nl-NL" sz="1600" i="1" dirty="0" err="1">
                <a:solidFill>
                  <a:srgbClr val="E7904E"/>
                </a:solidFill>
                <a:latin typeface="Calibri" panose="020F0502020204030204" pitchFamily="34" charset="0"/>
                <a:cs typeface="Calibri" panose="020F0502020204030204" pitchFamily="34" charset="0"/>
              </a:rPr>
              <a:t>Generation</a:t>
            </a:r>
            <a:r>
              <a:rPr lang="nl-NL" sz="1600" i="1" dirty="0">
                <a:solidFill>
                  <a:srgbClr val="E7904E"/>
                </a:solidFill>
                <a:latin typeface="Calibri" panose="020F0502020204030204" pitchFamily="34" charset="0"/>
                <a:cs typeface="Calibri" panose="020F0502020204030204" pitchFamily="34" charset="0"/>
              </a:rPr>
              <a:t> </a:t>
            </a:r>
            <a:r>
              <a:rPr lang="nl-NL" sz="1600" i="1" dirty="0" err="1">
                <a:solidFill>
                  <a:srgbClr val="E7904E"/>
                </a:solidFill>
                <a:latin typeface="Calibri" panose="020F0502020204030204" pitchFamily="34" charset="0"/>
                <a:cs typeface="Calibri" panose="020F0502020204030204" pitchFamily="34" charset="0"/>
              </a:rPr>
              <a:t>Shipyards</a:t>
            </a:r>
            <a:r>
              <a:rPr lang="nl-NL" sz="1600" i="1" dirty="0">
                <a:solidFill>
                  <a:srgbClr val="E7904E"/>
                </a:solidFill>
                <a:latin typeface="Calibri" panose="020F0502020204030204" pitchFamily="34" charset="0"/>
                <a:cs typeface="Calibri" panose="020F0502020204030204" pitchFamily="34" charset="0"/>
              </a:rPr>
              <a:t> B.V.</a:t>
            </a:r>
          </a:p>
        </p:txBody>
      </p:sp>
    </p:spTree>
    <p:extLst>
      <p:ext uri="{BB962C8B-B14F-4D97-AF65-F5344CB8AC3E}">
        <p14:creationId xmlns:p14="http://schemas.microsoft.com/office/powerpoint/2010/main" val="4270187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6E2E57-8AEE-410F-81D1-CFAF3B89DAD1}"/>
              </a:ext>
            </a:extLst>
          </p:cNvPr>
          <p:cNvSpPr/>
          <p:nvPr/>
        </p:nvSpPr>
        <p:spPr>
          <a:xfrm>
            <a:off x="9229630" y="1484879"/>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tekst, kaart&#10;&#10;Automatisch gegenereerde beschrijving">
            <a:extLst>
              <a:ext uri="{FF2B5EF4-FFF2-40B4-BE49-F238E27FC236}">
                <a16:creationId xmlns:a16="http://schemas.microsoft.com/office/drawing/2014/main" id="{B5EE5C0B-3E85-4E8D-B408-4E5F1BB121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96884" y="2797246"/>
            <a:ext cx="3614487" cy="2463505"/>
          </a:xfrm>
          <a:prstGeom prst="rect">
            <a:avLst/>
          </a:prstGeom>
          <a:ln>
            <a:solidFill>
              <a:schemeClr val="accent5">
                <a:lumMod val="50000"/>
              </a:schemeClr>
            </a:solidFill>
          </a:ln>
        </p:spPr>
      </p:pic>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4" y="1813320"/>
            <a:ext cx="7604700" cy="4351338"/>
          </a:xfrm>
        </p:spPr>
        <p:txBody>
          <a:bodyPr>
            <a:noAutofit/>
          </a:bodyPr>
          <a:lstStyle/>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In en om het Lauwersmeergebied lopen verschillende projecten en programma’s. Hier benoemen we de belangrijkste. </a:t>
            </a:r>
            <a:br>
              <a:rPr lang="nl-NL" sz="1800" dirty="0">
                <a:solidFill>
                  <a:schemeClr val="tx1"/>
                </a:solidFill>
                <a:latin typeface="Calibri" panose="020F0502020204030204" pitchFamily="34" charset="0"/>
                <a:cs typeface="Calibri" panose="020F0502020204030204" pitchFamily="34" charset="0"/>
              </a:rPr>
            </a:br>
            <a:r>
              <a:rPr lang="nl-NL" sz="1800" dirty="0">
                <a:solidFill>
                  <a:schemeClr val="tx1"/>
                </a:solidFill>
                <a:latin typeface="Calibri" panose="020F0502020204030204" pitchFamily="34" charset="0"/>
                <a:cs typeface="Calibri" panose="020F0502020204030204" pitchFamily="34" charset="0"/>
              </a:rPr>
              <a:t>Het Lauwersmeergebied is een Natura2000 gebied met een stuurgroep van de 2 provincies en 2 gemeenten. Middels de </a:t>
            </a:r>
            <a:r>
              <a:rPr lang="nl-NL" sz="1800" b="1" dirty="0">
                <a:solidFill>
                  <a:schemeClr val="tx1"/>
                </a:solidFill>
                <a:latin typeface="Calibri" panose="020F0502020204030204" pitchFamily="34" charset="0"/>
                <a:cs typeface="Calibri" panose="020F0502020204030204" pitchFamily="34" charset="0"/>
              </a:rPr>
              <a:t>Gebiedsagenda Lauwersmeer 2020-2023 </a:t>
            </a:r>
            <a:r>
              <a:rPr lang="nl-NL" sz="1800" dirty="0">
                <a:solidFill>
                  <a:schemeClr val="tx1"/>
                </a:solidFill>
                <a:latin typeface="Calibri" panose="020F0502020204030204" pitchFamily="34" charset="0"/>
                <a:cs typeface="Calibri" panose="020F0502020204030204" pitchFamily="34" charset="0"/>
              </a:rPr>
              <a:t>worden de komende jaren concrete verbeteringen voor natuur, recreatie, landbouw, duurzaamheid en beleving gerealiseerd. </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Een tweede belangrijk project is de </a:t>
            </a:r>
            <a:r>
              <a:rPr lang="nl-NL" sz="1800" b="1" dirty="0">
                <a:solidFill>
                  <a:schemeClr val="tx1"/>
                </a:solidFill>
                <a:latin typeface="Calibri" panose="020F0502020204030204" pitchFamily="34" charset="0"/>
                <a:cs typeface="Calibri" panose="020F0502020204030204" pitchFamily="34" charset="0"/>
              </a:rPr>
              <a:t>Integrale dijkverbetering Lauwersmeer-</a:t>
            </a:r>
            <a:r>
              <a:rPr lang="nl-NL" sz="1800" b="1" dirty="0" err="1">
                <a:solidFill>
                  <a:schemeClr val="tx1"/>
                </a:solidFill>
                <a:latin typeface="Calibri" panose="020F0502020204030204" pitchFamily="34" charset="0"/>
                <a:cs typeface="Calibri" panose="020F0502020204030204" pitchFamily="34" charset="0"/>
              </a:rPr>
              <a:t>Vierhuizergat</a:t>
            </a:r>
            <a:r>
              <a:rPr lang="nl-NL" sz="1800" dirty="0">
                <a:solidFill>
                  <a:schemeClr val="tx1"/>
                </a:solidFill>
                <a:latin typeface="Calibri" panose="020F0502020204030204" pitchFamily="34" charset="0"/>
                <a:cs typeface="Calibri" panose="020F0502020204030204" pitchFamily="34" charset="0"/>
              </a:rPr>
              <a:t>. Hiermee wordt de waterveiligheid op orde gebracht én worden koppelkansen met duurzame energie, natuur, vismigratie en recreatie gerealiseerd. </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Het project </a:t>
            </a:r>
            <a:r>
              <a:rPr lang="nl-NL" sz="1800" b="1" dirty="0">
                <a:solidFill>
                  <a:schemeClr val="tx1"/>
                </a:solidFill>
                <a:latin typeface="Calibri" panose="020F0502020204030204" pitchFamily="34" charset="0"/>
                <a:cs typeface="Calibri" panose="020F0502020204030204" pitchFamily="34" charset="0"/>
              </a:rPr>
              <a:t>Vissen voor Verbinding </a:t>
            </a:r>
            <a:r>
              <a:rPr lang="nl-NL" sz="1800" dirty="0">
                <a:solidFill>
                  <a:schemeClr val="tx1"/>
                </a:solidFill>
                <a:latin typeface="Calibri" panose="020F0502020204030204" pitchFamily="34" charset="0"/>
                <a:cs typeface="Calibri" panose="020F0502020204030204" pitchFamily="34" charset="0"/>
              </a:rPr>
              <a:t>realiseert een betere verbinding voor trekvissen tussen de Waddenzee en de vaarten en beken in het achterland. Zodat vispopulaties van de aal, winde en zeeforel zich kunnen herstellen. Onder andere worden de R.J. Cleveringsluizen/Robbegatsluizen beter vispasseerbaar gemaakt.</a:t>
            </a:r>
          </a:p>
        </p:txBody>
      </p:sp>
      <p:pic>
        <p:nvPicPr>
          <p:cNvPr id="7" name="Afbeelding 6">
            <a:extLst>
              <a:ext uri="{FF2B5EF4-FFF2-40B4-BE49-F238E27FC236}">
                <a16:creationId xmlns:a16="http://schemas.microsoft.com/office/drawing/2014/main" id="{56BF99CD-ABD1-4A37-A96C-16F19FCFFA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6886" y="106547"/>
            <a:ext cx="3614486" cy="2591140"/>
          </a:xfrm>
          <a:prstGeom prst="rect">
            <a:avLst/>
          </a:prstGeom>
          <a:ln>
            <a:solidFill>
              <a:schemeClr val="accent5">
                <a:lumMod val="50000"/>
              </a:schemeClr>
            </a:solidFill>
          </a:ln>
        </p:spPr>
      </p:pic>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a:xfrm>
            <a:off x="892185" y="1173955"/>
            <a:ext cx="9560110" cy="573088"/>
          </a:xfrm>
        </p:spPr>
        <p:txBody>
          <a:bodyPr>
            <a:normAutofit/>
          </a:bodyPr>
          <a:lstStyle/>
          <a:p>
            <a:r>
              <a:rPr lang="nl-NL" dirty="0"/>
              <a:t>2. Lopende projecten en programma’s</a:t>
            </a:r>
          </a:p>
        </p:txBody>
      </p:sp>
    </p:spTree>
    <p:extLst>
      <p:ext uri="{BB962C8B-B14F-4D97-AF65-F5344CB8AC3E}">
        <p14:creationId xmlns:p14="http://schemas.microsoft.com/office/powerpoint/2010/main" val="75626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2. Lopende projecten en programma’s</a:t>
            </a:r>
          </a:p>
        </p:txBody>
      </p:sp>
      <p:sp>
        <p:nvSpPr>
          <p:cNvPr id="10" name="Rechthoek 9">
            <a:extLst>
              <a:ext uri="{FF2B5EF4-FFF2-40B4-BE49-F238E27FC236}">
                <a16:creationId xmlns:a16="http://schemas.microsoft.com/office/drawing/2014/main" id="{996E2E57-8AEE-410F-81D1-CFAF3B89DAD1}"/>
              </a:ext>
            </a:extLst>
          </p:cNvPr>
          <p:cNvSpPr/>
          <p:nvPr/>
        </p:nvSpPr>
        <p:spPr>
          <a:xfrm>
            <a:off x="918742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4" y="1813320"/>
            <a:ext cx="7592311" cy="4351338"/>
          </a:xfrm>
        </p:spPr>
        <p:txBody>
          <a:bodyPr>
            <a:noAutofit/>
          </a:bodyPr>
          <a:lstStyle/>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Met het project </a:t>
            </a:r>
            <a:r>
              <a:rPr lang="nl-NL" sz="1800" b="1" dirty="0">
                <a:solidFill>
                  <a:schemeClr val="tx1"/>
                </a:solidFill>
                <a:latin typeface="Calibri" panose="020F0502020204030204" pitchFamily="34" charset="0"/>
                <a:cs typeface="Calibri" panose="020F0502020204030204" pitchFamily="34" charset="0"/>
              </a:rPr>
              <a:t>Súd Ie en Wetterfront Dokkum </a:t>
            </a:r>
            <a:r>
              <a:rPr lang="nl-NL" sz="1800" dirty="0">
                <a:solidFill>
                  <a:schemeClr val="tx1"/>
                </a:solidFill>
                <a:latin typeface="Calibri" panose="020F0502020204030204" pitchFamily="34" charset="0"/>
                <a:cs typeface="Calibri" panose="020F0502020204030204" pitchFamily="34" charset="0"/>
              </a:rPr>
              <a:t>krijgt de recreatie en natuur aan de Súd Ie een forse impuls. Het project levert een positieve bijdrage aan de versterking van de recreatie-infrastructuur, natuurkwaliteit en landschap.</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Als vijfde het </a:t>
            </a:r>
            <a:r>
              <a:rPr lang="nl-NL" sz="1800" b="1" dirty="0">
                <a:solidFill>
                  <a:schemeClr val="tx1"/>
                </a:solidFill>
                <a:latin typeface="Calibri" panose="020F0502020204030204" pitchFamily="34" charset="0"/>
                <a:cs typeface="Calibri" panose="020F0502020204030204" pitchFamily="34" charset="0"/>
              </a:rPr>
              <a:t>Wereld Erfgoed Centrum (WEC)</a:t>
            </a:r>
            <a:r>
              <a:rPr lang="nl-NL" sz="1800" dirty="0">
                <a:solidFill>
                  <a:schemeClr val="tx1"/>
                </a:solidFill>
                <a:latin typeface="Calibri" panose="020F0502020204030204" pitchFamily="34" charset="0"/>
                <a:cs typeface="Calibri" panose="020F0502020204030204" pitchFamily="34" charset="0"/>
              </a:rPr>
              <a:t>. De </a:t>
            </a:r>
            <a:r>
              <a:rPr lang="nl-NL" sz="1800" b="0" i="0" dirty="0">
                <a:solidFill>
                  <a:schemeClr val="tx1"/>
                </a:solidFill>
                <a:effectLst/>
                <a:latin typeface="Calibri" panose="020F0502020204030204" pitchFamily="34" charset="0"/>
                <a:cs typeface="Calibri" panose="020F0502020204030204" pitchFamily="34" charset="0"/>
              </a:rPr>
              <a:t>Stichting WEC Waddenzee werkt samen met partners en de lokale community aan de realisatie. Het WEC toont het belang van het Werelderfgoed Waddenzee voor de wereld en maakt het Waddengebied beleefbaar. </a:t>
            </a:r>
            <a:r>
              <a:rPr lang="nl-NL" sz="1800" dirty="0">
                <a:solidFill>
                  <a:schemeClr val="tx1"/>
                </a:solidFill>
                <a:latin typeface="Calibri" panose="020F0502020204030204" pitchFamily="34" charset="0"/>
                <a:cs typeface="Calibri" panose="020F0502020204030204" pitchFamily="34" charset="0"/>
              </a:rPr>
              <a:t>Het </a:t>
            </a:r>
            <a:r>
              <a:rPr lang="nl-NL" sz="1800" b="0" i="0" dirty="0">
                <a:solidFill>
                  <a:schemeClr val="tx1"/>
                </a:solidFill>
                <a:effectLst/>
                <a:latin typeface="Calibri" panose="020F0502020204030204" pitchFamily="34" charset="0"/>
                <a:cs typeface="Calibri" panose="020F0502020204030204" pitchFamily="34" charset="0"/>
              </a:rPr>
              <a:t>WEC geeft onderdak aan een </a:t>
            </a:r>
            <a:r>
              <a:rPr lang="nl-NL" sz="1800" b="0" i="0" dirty="0" err="1">
                <a:solidFill>
                  <a:schemeClr val="tx1"/>
                </a:solidFill>
                <a:effectLst/>
                <a:latin typeface="Calibri" panose="020F0502020204030204" pitchFamily="34" charset="0"/>
                <a:cs typeface="Calibri" panose="020F0502020204030204" pitchFamily="34" charset="0"/>
              </a:rPr>
              <a:t>z</a:t>
            </a:r>
            <a:r>
              <a:rPr lang="nl-NL" sz="1800" dirty="0" err="1">
                <a:solidFill>
                  <a:schemeClr val="tx1"/>
                </a:solidFill>
                <a:latin typeface="Calibri" panose="020F0502020204030204" pitchFamily="34" charset="0"/>
                <a:cs typeface="Calibri" panose="020F0502020204030204" pitchFamily="34" charset="0"/>
              </a:rPr>
              <a:t>eehonden-centrum</a:t>
            </a:r>
            <a:r>
              <a:rPr lang="nl-NL" sz="1800" dirty="0">
                <a:solidFill>
                  <a:schemeClr val="tx1"/>
                </a:solidFill>
                <a:latin typeface="Calibri" panose="020F0502020204030204" pitchFamily="34" charset="0"/>
                <a:cs typeface="Calibri" panose="020F0502020204030204" pitchFamily="34" charset="0"/>
              </a:rPr>
              <a:t>, een expositie, een Wadden-lab en een café/openbare ruimte.</a:t>
            </a:r>
          </a:p>
          <a:p>
            <a:pPr>
              <a:lnSpc>
                <a:spcPct val="100000"/>
              </a:lnSpc>
              <a:spcBef>
                <a:spcPts val="0"/>
              </a:spcBef>
            </a:pPr>
            <a:endParaRPr lang="nl-NL" sz="1800" b="0" i="0" dirty="0">
              <a:solidFill>
                <a:schemeClr val="tx1"/>
              </a:solidFill>
              <a:effectLst/>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Als zesde noemen we het project </a:t>
            </a:r>
            <a:r>
              <a:rPr lang="nl-NL" sz="1800" b="1" dirty="0">
                <a:solidFill>
                  <a:schemeClr val="tx1"/>
                </a:solidFill>
                <a:latin typeface="Calibri" panose="020F0502020204030204" pitchFamily="34" charset="0"/>
                <a:cs typeface="Calibri" panose="020F0502020204030204" pitchFamily="34" charset="0"/>
              </a:rPr>
              <a:t>Rietproef  Lauwersmeer</a:t>
            </a:r>
            <a:r>
              <a:rPr lang="nl-NL" sz="1800" dirty="0">
                <a:solidFill>
                  <a:schemeClr val="tx1"/>
                </a:solidFill>
                <a:latin typeface="Calibri" panose="020F0502020204030204" pitchFamily="34" charset="0"/>
                <a:cs typeface="Calibri" panose="020F0502020204030204" pitchFamily="34" charset="0"/>
              </a:rPr>
              <a:t>. De kwaliteit van de natuur in het Lauwersmeer gaat achteruit. Met name het waterriet en de slikkige oevers verslechteren - met een negatief effect op soorten als roerdomp en porseleinhoen. Door in het voorjaar tijdelijk een hoger waterpeil te realiseren, wordt getracht het leefgebied te verbeteren. Het betreft een proef om de effecten op de natuur en andere functies te analyseren en beoordelen. </a:t>
            </a:r>
          </a:p>
        </p:txBody>
      </p:sp>
      <p:sp>
        <p:nvSpPr>
          <p:cNvPr id="4" name="Rechthoek 3">
            <a:extLst>
              <a:ext uri="{FF2B5EF4-FFF2-40B4-BE49-F238E27FC236}">
                <a16:creationId xmlns:a16="http://schemas.microsoft.com/office/drawing/2014/main" id="{249A00F1-4D36-431E-BF7A-E86FD6111CF6}"/>
              </a:ext>
            </a:extLst>
          </p:cNvPr>
          <p:cNvSpPr/>
          <p:nvPr/>
        </p:nvSpPr>
        <p:spPr>
          <a:xfrm>
            <a:off x="9229630" y="1484879"/>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kaart&#10;&#10;Automatisch gegenereerde beschrijving">
            <a:extLst>
              <a:ext uri="{FF2B5EF4-FFF2-40B4-BE49-F238E27FC236}">
                <a16:creationId xmlns:a16="http://schemas.microsoft.com/office/drawing/2014/main" id="{0D18C5AE-2941-45C5-B488-4528AA8CE5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96884" y="2797246"/>
            <a:ext cx="3614487" cy="2463505"/>
          </a:xfrm>
          <a:prstGeom prst="rect">
            <a:avLst/>
          </a:prstGeom>
          <a:ln>
            <a:solidFill>
              <a:schemeClr val="accent5">
                <a:lumMod val="50000"/>
              </a:schemeClr>
            </a:solidFill>
          </a:ln>
        </p:spPr>
      </p:pic>
      <p:pic>
        <p:nvPicPr>
          <p:cNvPr id="6" name="Afbeelding 5">
            <a:extLst>
              <a:ext uri="{FF2B5EF4-FFF2-40B4-BE49-F238E27FC236}">
                <a16:creationId xmlns:a16="http://schemas.microsoft.com/office/drawing/2014/main" id="{F60352F8-249E-4D52-9CE3-0FB66749B3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6886" y="106547"/>
            <a:ext cx="3614486" cy="2591140"/>
          </a:xfrm>
          <a:prstGeom prst="rect">
            <a:avLst/>
          </a:prstGeom>
          <a:ln>
            <a:solidFill>
              <a:schemeClr val="accent5">
                <a:lumMod val="50000"/>
              </a:schemeClr>
            </a:solidFill>
          </a:ln>
        </p:spPr>
      </p:pic>
    </p:spTree>
    <p:extLst>
      <p:ext uri="{BB962C8B-B14F-4D97-AF65-F5344CB8AC3E}">
        <p14:creationId xmlns:p14="http://schemas.microsoft.com/office/powerpoint/2010/main" val="1229519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2. Lopende projecten en programma’s</a:t>
            </a:r>
          </a:p>
        </p:txBody>
      </p:sp>
      <p:sp>
        <p:nvSpPr>
          <p:cNvPr id="10" name="Rechthoek 9">
            <a:extLst>
              <a:ext uri="{FF2B5EF4-FFF2-40B4-BE49-F238E27FC236}">
                <a16:creationId xmlns:a16="http://schemas.microsoft.com/office/drawing/2014/main" id="{996E2E57-8AEE-410F-81D1-CFAF3B89DAD1}"/>
              </a:ext>
            </a:extLst>
          </p:cNvPr>
          <p:cNvSpPr/>
          <p:nvPr/>
        </p:nvSpPr>
        <p:spPr>
          <a:xfrm>
            <a:off x="918742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4" y="1813320"/>
            <a:ext cx="7592311" cy="4351338"/>
          </a:xfrm>
        </p:spPr>
        <p:txBody>
          <a:bodyPr>
            <a:noAutofit/>
          </a:bodyPr>
          <a:lstStyle/>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Als laatste benoemen we de </a:t>
            </a:r>
            <a:r>
              <a:rPr lang="nl-NL" sz="1800" b="1" dirty="0">
                <a:solidFill>
                  <a:schemeClr val="tx1"/>
                </a:solidFill>
                <a:latin typeface="Calibri" panose="020F0502020204030204" pitchFamily="34" charset="0"/>
                <a:cs typeface="Calibri" panose="020F0502020204030204" pitchFamily="34" charset="0"/>
              </a:rPr>
              <a:t>Coalitie Duurzame Haven Lauwersoog</a:t>
            </a:r>
            <a:r>
              <a:rPr lang="nl-NL" sz="1800" dirty="0">
                <a:solidFill>
                  <a:schemeClr val="tx1"/>
                </a:solidFill>
                <a:latin typeface="Calibri" panose="020F0502020204030204" pitchFamily="34" charset="0"/>
                <a:cs typeface="Calibri" panose="020F0502020204030204" pitchFamily="34" charset="0"/>
              </a:rPr>
              <a:t>. Op initiatief van het havenbedrijf Lauwersoog is een samenwerking van bedrijven, </a:t>
            </a:r>
            <a:r>
              <a:rPr lang="nl-NL" sz="1800" i="0" dirty="0">
                <a:solidFill>
                  <a:schemeClr val="tx1"/>
                </a:solidFill>
                <a:effectLst/>
                <a:latin typeface="Calibri" panose="020F0502020204030204" pitchFamily="34" charset="0"/>
                <a:cs typeface="Calibri" panose="020F0502020204030204" pitchFamily="34" charset="0"/>
              </a:rPr>
              <a:t>belangenorganisaties, maatschappelijke partijen en overheden ontwikke</a:t>
            </a:r>
            <a:r>
              <a:rPr lang="nl-NL" sz="1800" dirty="0">
                <a:solidFill>
                  <a:schemeClr val="tx1"/>
                </a:solidFill>
                <a:latin typeface="Calibri" panose="020F0502020204030204" pitchFamily="34" charset="0"/>
                <a:cs typeface="Calibri" panose="020F0502020204030204" pitchFamily="34" charset="0"/>
              </a:rPr>
              <a:t>ld die streeft naar een duurzame haven. Een haven d</a:t>
            </a:r>
            <a:r>
              <a:rPr lang="nl-NL" sz="1800" i="0" dirty="0">
                <a:solidFill>
                  <a:schemeClr val="tx1"/>
                </a:solidFill>
                <a:effectLst/>
                <a:latin typeface="Calibri" panose="020F0502020204030204" pitchFamily="34" charset="0"/>
                <a:cs typeface="Calibri" panose="020F0502020204030204" pitchFamily="34" charset="0"/>
              </a:rPr>
              <a:t>ie zelf haar energie opwekt, waar schepen fossielvrij varen en waar de natuur van het Wad goed zichtbaar is. </a:t>
            </a:r>
            <a:br>
              <a:rPr lang="nl-NL" sz="1800" i="0" dirty="0">
                <a:solidFill>
                  <a:schemeClr val="tx1"/>
                </a:solidFill>
                <a:effectLst/>
                <a:latin typeface="Calibri" panose="020F0502020204030204" pitchFamily="34" charset="0"/>
                <a:cs typeface="Calibri" panose="020F0502020204030204" pitchFamily="34" charset="0"/>
              </a:rPr>
            </a:br>
            <a:r>
              <a:rPr lang="nl-NL" sz="1800" i="0" dirty="0">
                <a:solidFill>
                  <a:schemeClr val="tx1"/>
                </a:solidFill>
                <a:effectLst/>
                <a:latin typeface="Calibri" panose="020F0502020204030204" pitchFamily="34" charset="0"/>
                <a:cs typeface="Calibri" panose="020F0502020204030204" pitchFamily="34" charset="0"/>
              </a:rPr>
              <a:t>Momenteel wordt gewerkt aan:</a:t>
            </a:r>
          </a:p>
          <a:p>
            <a:pPr marL="285750" indent="-285750" algn="l">
              <a:spcBef>
                <a:spcPts val="0"/>
              </a:spcBef>
              <a:buFontTx/>
              <a:buChar char="-"/>
            </a:pPr>
            <a:r>
              <a:rPr lang="nl-NL" sz="1800" i="0" dirty="0">
                <a:solidFill>
                  <a:schemeClr val="tx1"/>
                </a:solidFill>
                <a:effectLst/>
                <a:latin typeface="Calibri" panose="020F0502020204030204" pitchFamily="34" charset="0"/>
                <a:cs typeface="Calibri" panose="020F0502020204030204" pitchFamily="34" charset="0"/>
              </a:rPr>
              <a:t>Opwekken van duurzame energie met zonnepanelen;</a:t>
            </a:r>
          </a:p>
          <a:p>
            <a:pPr marL="285750" indent="-285750" algn="l">
              <a:spcBef>
                <a:spcPts val="0"/>
              </a:spcBef>
              <a:buFontTx/>
              <a:buChar char="-"/>
            </a:pPr>
            <a:r>
              <a:rPr lang="nl-NL" sz="1800" i="0" dirty="0">
                <a:solidFill>
                  <a:schemeClr val="tx1"/>
                </a:solidFill>
                <a:effectLst/>
                <a:latin typeface="Calibri" panose="020F0502020204030204" pitchFamily="34" charset="0"/>
                <a:cs typeface="Calibri" panose="020F0502020204030204" pitchFamily="34" charset="0"/>
              </a:rPr>
              <a:t>Onderzoek ombouwen schepen voor waterstof;</a:t>
            </a:r>
          </a:p>
          <a:p>
            <a:pPr marL="285750" indent="-285750" algn="l">
              <a:spcBef>
                <a:spcPts val="0"/>
              </a:spcBef>
              <a:buFontTx/>
              <a:buChar char="-"/>
            </a:pPr>
            <a:r>
              <a:rPr lang="nl-NL" sz="1800" i="0" dirty="0">
                <a:solidFill>
                  <a:schemeClr val="tx1"/>
                </a:solidFill>
                <a:effectLst/>
                <a:latin typeface="Calibri" panose="020F0502020204030204" pitchFamily="34" charset="0"/>
                <a:cs typeface="Calibri" panose="020F0502020204030204" pitchFamily="34" charset="0"/>
              </a:rPr>
              <a:t>Een energierijke dijk en zonnepark nabij de haven; </a:t>
            </a:r>
          </a:p>
          <a:p>
            <a:pPr marL="285750" indent="-285750" algn="l">
              <a:spcBef>
                <a:spcPts val="0"/>
              </a:spcBef>
              <a:buFontTx/>
              <a:buChar char="-"/>
            </a:pPr>
            <a:r>
              <a:rPr lang="nl-NL" sz="1800" i="0" dirty="0">
                <a:solidFill>
                  <a:schemeClr val="tx1"/>
                </a:solidFill>
                <a:effectLst/>
                <a:latin typeface="Calibri" panose="020F0502020204030204" pitchFamily="34" charset="0"/>
                <a:cs typeface="Calibri" panose="020F0502020204030204" pitchFamily="34" charset="0"/>
              </a:rPr>
              <a:t>Hergebruik warmte van koelcellen;</a:t>
            </a:r>
          </a:p>
          <a:p>
            <a:pPr marL="285750" indent="-285750" algn="l">
              <a:spcBef>
                <a:spcPts val="0"/>
              </a:spcBef>
              <a:buFontTx/>
              <a:buChar char="-"/>
            </a:pPr>
            <a:r>
              <a:rPr lang="nl-NL" sz="1800" dirty="0">
                <a:solidFill>
                  <a:schemeClr val="tx1"/>
                </a:solidFill>
                <a:latin typeface="Calibri" panose="020F0502020204030204" pitchFamily="34" charset="0"/>
                <a:cs typeface="Calibri" panose="020F0502020204030204" pitchFamily="34" charset="0"/>
              </a:rPr>
              <a:t>Natuur in de haven.</a:t>
            </a:r>
            <a:endParaRPr lang="nl-NL" sz="1800" i="0" dirty="0">
              <a:solidFill>
                <a:schemeClr val="tx1"/>
              </a:solidFill>
              <a:effectLst/>
              <a:latin typeface="Calibri" panose="020F0502020204030204" pitchFamily="34" charset="0"/>
              <a:cs typeface="Calibri" panose="020F0502020204030204" pitchFamily="34" charset="0"/>
            </a:endParaRPr>
          </a:p>
        </p:txBody>
      </p:sp>
      <p:sp>
        <p:nvSpPr>
          <p:cNvPr id="4" name="Rechthoek 3">
            <a:extLst>
              <a:ext uri="{FF2B5EF4-FFF2-40B4-BE49-F238E27FC236}">
                <a16:creationId xmlns:a16="http://schemas.microsoft.com/office/drawing/2014/main" id="{249A00F1-4D36-431E-BF7A-E86FD6111CF6}"/>
              </a:ext>
            </a:extLst>
          </p:cNvPr>
          <p:cNvSpPr/>
          <p:nvPr/>
        </p:nvSpPr>
        <p:spPr>
          <a:xfrm>
            <a:off x="9229630" y="1484879"/>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a:extLst>
              <a:ext uri="{FF2B5EF4-FFF2-40B4-BE49-F238E27FC236}">
                <a16:creationId xmlns:a16="http://schemas.microsoft.com/office/drawing/2014/main" id="{3E4ED7BA-BFE5-4FEE-9A8A-4BE4EBF4DC2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23378" y="3424217"/>
            <a:ext cx="5974669" cy="2790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854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2. Lopende programma’s: een dynamische omgeving</a:t>
            </a:r>
          </a:p>
        </p:txBody>
      </p:sp>
      <p:sp>
        <p:nvSpPr>
          <p:cNvPr id="10" name="Rechthoek 9">
            <a:extLst>
              <a:ext uri="{FF2B5EF4-FFF2-40B4-BE49-F238E27FC236}">
                <a16:creationId xmlns:a16="http://schemas.microsoft.com/office/drawing/2014/main" id="{996E2E57-8AEE-410F-81D1-CFAF3B89DAD1}"/>
              </a:ext>
            </a:extLst>
          </p:cNvPr>
          <p:cNvSpPr/>
          <p:nvPr/>
        </p:nvSpPr>
        <p:spPr>
          <a:xfrm>
            <a:off x="918742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4" y="1813320"/>
            <a:ext cx="7592311" cy="4351338"/>
          </a:xfrm>
        </p:spPr>
        <p:txBody>
          <a:bodyPr>
            <a:noAutofit/>
          </a:bodyPr>
          <a:lstStyle/>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Met het project </a:t>
            </a:r>
            <a:r>
              <a:rPr lang="nl-NL" sz="1800" b="1" dirty="0">
                <a:solidFill>
                  <a:schemeClr val="tx1"/>
                </a:solidFill>
                <a:latin typeface="Calibri" panose="020F0502020204030204" pitchFamily="34" charset="0"/>
                <a:cs typeface="Calibri" panose="020F0502020204030204" pitchFamily="34" charset="0"/>
              </a:rPr>
              <a:t>Súd Ie en Wetterfront Dokkum </a:t>
            </a:r>
            <a:r>
              <a:rPr lang="nl-NL" sz="1800" dirty="0">
                <a:solidFill>
                  <a:schemeClr val="tx1"/>
                </a:solidFill>
                <a:latin typeface="Calibri" panose="020F0502020204030204" pitchFamily="34" charset="0"/>
                <a:cs typeface="Calibri" panose="020F0502020204030204" pitchFamily="34" charset="0"/>
              </a:rPr>
              <a:t>wordt de recreatie en natuur aan de Súd Ie een forse impuls gegeven. Het project levert een positieve bijdrage aan de versterking van de recreatie infrastructuur, natuurkwaliteit en landschap.</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Als vijfde is er het </a:t>
            </a:r>
            <a:r>
              <a:rPr lang="nl-NL" sz="1800" b="1" dirty="0">
                <a:solidFill>
                  <a:schemeClr val="tx1"/>
                </a:solidFill>
                <a:latin typeface="Calibri" panose="020F0502020204030204" pitchFamily="34" charset="0"/>
                <a:cs typeface="Calibri" panose="020F0502020204030204" pitchFamily="34" charset="0"/>
              </a:rPr>
              <a:t>Wereld Erfgoed Centrum (WEC)</a:t>
            </a:r>
            <a:r>
              <a:rPr lang="nl-NL" sz="1800" dirty="0">
                <a:solidFill>
                  <a:schemeClr val="tx1"/>
                </a:solidFill>
                <a:latin typeface="Calibri" panose="020F0502020204030204" pitchFamily="34" charset="0"/>
                <a:cs typeface="Calibri" panose="020F0502020204030204" pitchFamily="34" charset="0"/>
              </a:rPr>
              <a:t>. De </a:t>
            </a:r>
            <a:r>
              <a:rPr lang="nl-NL" sz="1800" b="0" i="0" dirty="0">
                <a:solidFill>
                  <a:schemeClr val="tx1"/>
                </a:solidFill>
                <a:effectLst/>
                <a:latin typeface="Calibri" panose="020F0502020204030204" pitchFamily="34" charset="0"/>
                <a:cs typeface="Calibri" panose="020F0502020204030204" pitchFamily="34" charset="0"/>
              </a:rPr>
              <a:t>Stichting WEC Waddenzee werkt samen met partners en de lokale community aan de realisatie. Het WEC toont het belang van het Werelderfgoed Waddenzee voor de wereld en maakt het Waddengebied beleefbaar. </a:t>
            </a:r>
            <a:r>
              <a:rPr lang="nl-NL" sz="1800" dirty="0">
                <a:solidFill>
                  <a:schemeClr val="tx1"/>
                </a:solidFill>
                <a:latin typeface="Calibri" panose="020F0502020204030204" pitchFamily="34" charset="0"/>
                <a:cs typeface="Calibri" panose="020F0502020204030204" pitchFamily="34" charset="0"/>
              </a:rPr>
              <a:t>Het </a:t>
            </a:r>
            <a:r>
              <a:rPr lang="nl-NL" sz="1800" b="0" i="0" dirty="0">
                <a:solidFill>
                  <a:schemeClr val="tx1"/>
                </a:solidFill>
                <a:effectLst/>
                <a:latin typeface="Calibri" panose="020F0502020204030204" pitchFamily="34" charset="0"/>
                <a:cs typeface="Calibri" panose="020F0502020204030204" pitchFamily="34" charset="0"/>
              </a:rPr>
              <a:t>WEC wordt gevormd door een z</a:t>
            </a:r>
            <a:r>
              <a:rPr lang="nl-NL" sz="1800" dirty="0">
                <a:solidFill>
                  <a:schemeClr val="tx1"/>
                </a:solidFill>
                <a:latin typeface="Calibri" panose="020F0502020204030204" pitchFamily="34" charset="0"/>
                <a:cs typeface="Calibri" panose="020F0502020204030204" pitchFamily="34" charset="0"/>
              </a:rPr>
              <a:t>eehondencentrum, exposities, een Wadden-lab en een café/openbare ruimte.</a:t>
            </a:r>
          </a:p>
          <a:p>
            <a:pPr>
              <a:lnSpc>
                <a:spcPct val="100000"/>
              </a:lnSpc>
              <a:spcBef>
                <a:spcPts val="0"/>
              </a:spcBef>
            </a:pPr>
            <a:endParaRPr lang="nl-NL" sz="1800" b="0" i="0" dirty="0">
              <a:solidFill>
                <a:schemeClr val="tx1"/>
              </a:solidFill>
              <a:effectLst/>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functies te analyseren en beoordelen. </a:t>
            </a:r>
          </a:p>
        </p:txBody>
      </p:sp>
      <p:sp>
        <p:nvSpPr>
          <p:cNvPr id="4" name="Rechthoek 3">
            <a:extLst>
              <a:ext uri="{FF2B5EF4-FFF2-40B4-BE49-F238E27FC236}">
                <a16:creationId xmlns:a16="http://schemas.microsoft.com/office/drawing/2014/main" id="{249A00F1-4D36-431E-BF7A-E86FD6111CF6}"/>
              </a:ext>
            </a:extLst>
          </p:cNvPr>
          <p:cNvSpPr/>
          <p:nvPr/>
        </p:nvSpPr>
        <p:spPr>
          <a:xfrm>
            <a:off x="9229630" y="176969"/>
            <a:ext cx="2936334" cy="5823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2E1CA737-E393-4D13-B519-D70E5D6A538F}"/>
              </a:ext>
            </a:extLst>
          </p:cNvPr>
          <p:cNvSpPr/>
          <p:nvPr/>
        </p:nvSpPr>
        <p:spPr>
          <a:xfrm>
            <a:off x="0" y="176968"/>
            <a:ext cx="2936334" cy="5507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kaart&#10;&#10;Automatisch gegenereerde beschrijving">
            <a:extLst>
              <a:ext uri="{FF2B5EF4-FFF2-40B4-BE49-F238E27FC236}">
                <a16:creationId xmlns:a16="http://schemas.microsoft.com/office/drawing/2014/main" id="{FE368301-7C25-41FA-BFB2-088AD61353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25990" y="0"/>
            <a:ext cx="8796435" cy="6222143"/>
          </a:xfrm>
          <a:prstGeom prst="rect">
            <a:avLst/>
          </a:prstGeom>
        </p:spPr>
      </p:pic>
    </p:spTree>
    <p:extLst>
      <p:ext uri="{BB962C8B-B14F-4D97-AF65-F5344CB8AC3E}">
        <p14:creationId xmlns:p14="http://schemas.microsoft.com/office/powerpoint/2010/main" val="2170440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42C30-E782-4D9D-8ABC-250AAC4C9553}"/>
              </a:ext>
            </a:extLst>
          </p:cNvPr>
          <p:cNvSpPr>
            <a:spLocks noGrp="1"/>
          </p:cNvSpPr>
          <p:nvPr>
            <p:ph type="title"/>
          </p:nvPr>
        </p:nvSpPr>
        <p:spPr/>
        <p:txBody>
          <a:bodyPr/>
          <a:lstStyle/>
          <a:p>
            <a:r>
              <a:rPr lang="nl-NL" dirty="0"/>
              <a:t>3. Doel van de verkenning Zilte Lauwerskust</a:t>
            </a:r>
          </a:p>
        </p:txBody>
      </p:sp>
      <p:sp>
        <p:nvSpPr>
          <p:cNvPr id="10" name="Rechthoek 9">
            <a:extLst>
              <a:ext uri="{FF2B5EF4-FFF2-40B4-BE49-F238E27FC236}">
                <a16:creationId xmlns:a16="http://schemas.microsoft.com/office/drawing/2014/main" id="{996E2E57-8AEE-410F-81D1-CFAF3B89DAD1}"/>
              </a:ext>
            </a:extLst>
          </p:cNvPr>
          <p:cNvSpPr/>
          <p:nvPr/>
        </p:nvSpPr>
        <p:spPr>
          <a:xfrm>
            <a:off x="9255666" y="1336431"/>
            <a:ext cx="2936334" cy="451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201BFC82-54A8-4E0B-B82D-F5F61C5A2E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4379" y="2018573"/>
            <a:ext cx="4427621" cy="4146084"/>
          </a:xfrm>
          <a:prstGeom prst="rect">
            <a:avLst/>
          </a:prstGeom>
        </p:spPr>
      </p:pic>
      <p:sp>
        <p:nvSpPr>
          <p:cNvPr id="3" name="Tijdelijke aanduiding voor inhoud 2">
            <a:extLst>
              <a:ext uri="{FF2B5EF4-FFF2-40B4-BE49-F238E27FC236}">
                <a16:creationId xmlns:a16="http://schemas.microsoft.com/office/drawing/2014/main" id="{949D2389-6D59-4A87-B62D-91D8B1F8D2DC}"/>
              </a:ext>
            </a:extLst>
          </p:cNvPr>
          <p:cNvSpPr>
            <a:spLocks noGrp="1"/>
          </p:cNvSpPr>
          <p:nvPr>
            <p:ph idx="1"/>
          </p:nvPr>
        </p:nvSpPr>
        <p:spPr>
          <a:xfrm>
            <a:off x="892184" y="1813320"/>
            <a:ext cx="7815087" cy="4351338"/>
          </a:xfrm>
        </p:spPr>
        <p:txBody>
          <a:bodyPr>
            <a:noAutofit/>
          </a:bodyPr>
          <a:lstStyle/>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Het doel van de verkenning is als volgt:</a:t>
            </a:r>
          </a:p>
          <a:p>
            <a:pPr marL="285750" indent="-285750">
              <a:lnSpc>
                <a:spcPct val="100000"/>
              </a:lnSpc>
              <a:spcBef>
                <a:spcPts val="0"/>
              </a:spcBef>
              <a:buFontTx/>
              <a:buChar char="-"/>
            </a:pPr>
            <a:r>
              <a:rPr lang="nl-NL" sz="1800" i="1" dirty="0">
                <a:solidFill>
                  <a:schemeClr val="tx1"/>
                </a:solidFill>
                <a:latin typeface="Calibri" panose="020F0502020204030204" pitchFamily="34" charset="0"/>
                <a:cs typeface="Calibri" panose="020F0502020204030204" pitchFamily="34" charset="0"/>
              </a:rPr>
              <a:t>Verkennen van de mogelijkheden van een kwalitatieve impuls voor                       </a:t>
            </a:r>
            <a:r>
              <a:rPr lang="nl-NL" sz="1800" b="1" i="1" dirty="0">
                <a:solidFill>
                  <a:schemeClr val="tx1"/>
                </a:solidFill>
                <a:latin typeface="Calibri" panose="020F0502020204030204" pitchFamily="34" charset="0"/>
                <a:cs typeface="Calibri" panose="020F0502020204030204" pitchFamily="34" charset="0"/>
              </a:rPr>
              <a:t>1). klimaatadaptatie, 2). natuur en 3). lokale economie </a:t>
            </a:r>
            <a:r>
              <a:rPr lang="nl-NL" sz="1800" i="1" dirty="0">
                <a:solidFill>
                  <a:schemeClr val="tx1"/>
                </a:solidFill>
                <a:latin typeface="Calibri" panose="020F0502020204030204" pitchFamily="34" charset="0"/>
                <a:cs typeface="Calibri" panose="020F0502020204030204" pitchFamily="34" charset="0"/>
              </a:rPr>
              <a:t>voor het </a:t>
            </a:r>
          </a:p>
          <a:p>
            <a:pPr>
              <a:lnSpc>
                <a:spcPct val="100000"/>
              </a:lnSpc>
              <a:spcBef>
                <a:spcPts val="0"/>
              </a:spcBef>
            </a:pPr>
            <a:r>
              <a:rPr lang="nl-NL" sz="1800" i="1" dirty="0">
                <a:solidFill>
                  <a:schemeClr val="tx1"/>
                </a:solidFill>
                <a:latin typeface="Calibri" panose="020F0502020204030204" pitchFamily="34" charset="0"/>
                <a:cs typeface="Calibri" panose="020F0502020204030204" pitchFamily="34" charset="0"/>
              </a:rPr>
              <a:t>      noordelijk deel van het Lauwersmeer;</a:t>
            </a:r>
          </a:p>
          <a:p>
            <a:pPr marL="285750" indent="-285750">
              <a:lnSpc>
                <a:spcPct val="100000"/>
              </a:lnSpc>
              <a:spcBef>
                <a:spcPts val="0"/>
              </a:spcBef>
              <a:buFontTx/>
              <a:buChar char="-"/>
            </a:pPr>
            <a:r>
              <a:rPr lang="nl-NL" sz="1800" i="1" dirty="0">
                <a:solidFill>
                  <a:schemeClr val="tx1"/>
                </a:solidFill>
                <a:latin typeface="Calibri" panose="020F0502020204030204" pitchFamily="34" charset="0"/>
                <a:cs typeface="Calibri" panose="020F0502020204030204" pitchFamily="34" charset="0"/>
              </a:rPr>
              <a:t>Uitbouwen en door-ontwikkelen van het </a:t>
            </a:r>
            <a:r>
              <a:rPr lang="nl-NL" sz="1800" b="1" i="1" dirty="0">
                <a:solidFill>
                  <a:schemeClr val="tx1"/>
                </a:solidFill>
                <a:latin typeface="Calibri" panose="020F0502020204030204" pitchFamily="34" charset="0"/>
                <a:cs typeface="Calibri" panose="020F0502020204030204" pitchFamily="34" charset="0"/>
              </a:rPr>
              <a:t>lokale partnership </a:t>
            </a:r>
            <a:r>
              <a:rPr lang="nl-NL" sz="1800" i="1" dirty="0">
                <a:solidFill>
                  <a:schemeClr val="tx1"/>
                </a:solidFill>
                <a:latin typeface="Calibri" panose="020F0502020204030204" pitchFamily="34" charset="0"/>
                <a:cs typeface="Calibri" panose="020F0502020204030204" pitchFamily="34" charset="0"/>
              </a:rPr>
              <a:t>rond deze    bouwsteen van Manifest Lauwerskust.</a:t>
            </a:r>
          </a:p>
          <a:p>
            <a:pPr>
              <a:lnSpc>
                <a:spcPct val="100000"/>
              </a:lnSpc>
              <a:spcBef>
                <a:spcPts val="0"/>
              </a:spcBef>
            </a:pPr>
            <a:endParaRPr lang="nl-NL" sz="1800" dirty="0">
              <a:solidFill>
                <a:schemeClr val="tx1"/>
              </a:solidFill>
              <a:latin typeface="Calibri" panose="020F0502020204030204" pitchFamily="34" charset="0"/>
              <a:cs typeface="Calibri" panose="020F0502020204030204" pitchFamily="34" charset="0"/>
            </a:endParaRP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De focus in de studie ligt op de volgende aspecten:</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Werken aan klimaatadaptatie;</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Versterking van de kwaliteit van natuur in de Waddenzee én </a:t>
            </a:r>
          </a:p>
          <a:p>
            <a:pPr>
              <a:lnSpc>
                <a:spcPct val="100000"/>
              </a:lnSpc>
              <a:spcBef>
                <a:spcPts val="0"/>
              </a:spcBef>
            </a:pPr>
            <a:r>
              <a:rPr lang="nl-NL" sz="1800" dirty="0">
                <a:solidFill>
                  <a:schemeClr val="tx1"/>
                </a:solidFill>
                <a:latin typeface="Calibri" panose="020F0502020204030204" pitchFamily="34" charset="0"/>
                <a:cs typeface="Calibri" panose="020F0502020204030204" pitchFamily="34" charset="0"/>
              </a:rPr>
              <a:t>      het Lauwersmeer;</a:t>
            </a:r>
          </a:p>
          <a:p>
            <a:pPr marL="285750" indent="-285750">
              <a:lnSpc>
                <a:spcPct val="100000"/>
              </a:lnSpc>
              <a:spcBef>
                <a:spcPts val="0"/>
              </a:spcBef>
              <a:buFontTx/>
              <a:buChar char="-"/>
            </a:pPr>
            <a:r>
              <a:rPr lang="nl-NL" sz="1800" dirty="0">
                <a:solidFill>
                  <a:schemeClr val="tx1"/>
                </a:solidFill>
                <a:latin typeface="Calibri" panose="020F0502020204030204" pitchFamily="34" charset="0"/>
                <a:cs typeface="Calibri" panose="020F0502020204030204" pitchFamily="34" charset="0"/>
              </a:rPr>
              <a:t>Versterking van de kustidentiteit en de lokale, gebiedseigen economie.</a:t>
            </a:r>
          </a:p>
        </p:txBody>
      </p:sp>
    </p:spTree>
    <p:extLst>
      <p:ext uri="{BB962C8B-B14F-4D97-AF65-F5344CB8AC3E}">
        <p14:creationId xmlns:p14="http://schemas.microsoft.com/office/powerpoint/2010/main" val="1680619333"/>
      </p:ext>
    </p:extLst>
  </p:cSld>
  <p:clrMapOvr>
    <a:masterClrMapping/>
  </p:clrMapOvr>
</p:sld>
</file>

<file path=ppt/theme/theme1.xml><?xml version="1.0" encoding="utf-8"?>
<a:theme xmlns:a="http://schemas.openxmlformats.org/drawingml/2006/main" name="Kantoorthema">
  <a:themeElements>
    <a:clrScheme name="PRW">
      <a:dk1>
        <a:sysClr val="windowText" lastClr="000000"/>
      </a:dk1>
      <a:lt1>
        <a:sysClr val="window" lastClr="FFFFFF"/>
      </a:lt1>
      <a:dk2>
        <a:srgbClr val="E7904E"/>
      </a:dk2>
      <a:lt2>
        <a:srgbClr val="FFFFFF"/>
      </a:lt2>
      <a:accent1>
        <a:srgbClr val="E7904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RW">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ssjabloon_V1.potx" id="{580F8180-5894-4A0B-93C1-C62D70749CCB}" vid="{E8EDFCE0-E99F-4DCB-91EF-DF11F5FC723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Basissjabloon_V1</Template>
  <TotalTime>2728</TotalTime>
  <Words>2737</Words>
  <Application>Microsoft Office PowerPoint</Application>
  <PresentationFormat>Breedbeeld</PresentationFormat>
  <Paragraphs>248</Paragraphs>
  <Slides>31</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31</vt:i4>
      </vt:variant>
    </vt:vector>
  </HeadingPairs>
  <TitlesOfParts>
    <vt:vector size="37" baseType="lpstr">
      <vt:lpstr>Arial</vt:lpstr>
      <vt:lpstr>Calibri</vt:lpstr>
      <vt:lpstr>Franklin Gothic Book</vt:lpstr>
      <vt:lpstr>Franklin Gothic Demi</vt:lpstr>
      <vt:lpstr>Helvetica Neue</vt:lpstr>
      <vt:lpstr>Kantoorthema</vt:lpstr>
      <vt:lpstr>Naar een Zilte Lauwerskust  Samen bouwen aan verrijking van het Lauwersmeergebied en de Waddenzee</vt:lpstr>
      <vt:lpstr>Inhoud </vt:lpstr>
      <vt:lpstr>DEEL 1 DE VERKENNING</vt:lpstr>
      <vt:lpstr>1. Het vertrekpunt: het Manifest Lauwerskust</vt:lpstr>
      <vt:lpstr>2. Lopende projecten en programma’s</vt:lpstr>
      <vt:lpstr>2. Lopende projecten en programma’s</vt:lpstr>
      <vt:lpstr>2. Lopende projecten en programma’s</vt:lpstr>
      <vt:lpstr>2. Lopende programma’s: een dynamische omgeving</vt:lpstr>
      <vt:lpstr>3. Doel van de verkenning Zilte Lauwerskust</vt:lpstr>
      <vt:lpstr>4. De aanpak</vt:lpstr>
      <vt:lpstr>4. De aanpak</vt:lpstr>
      <vt:lpstr>5. De resultaten</vt:lpstr>
      <vt:lpstr>5. De resultaten</vt:lpstr>
      <vt:lpstr>5. De resultaten</vt:lpstr>
      <vt:lpstr>DEEL 2 UITWERKING ZILTE LAUWERSKUST</vt:lpstr>
      <vt:lpstr>1. De Zilte Lauwerskust: de opgaven</vt:lpstr>
      <vt:lpstr>2. De locatie</vt:lpstr>
      <vt:lpstr>3. De PAGW opgave in de Waddenzee</vt:lpstr>
      <vt:lpstr>4. De randvoorwaarden  </vt:lpstr>
      <vt:lpstr>5. De Zilte Lauwerskust     1. Klimaatadaptatie  - Buitendijkse aanslibbing slikken en kwelders; - ‘Zachte compartimentering’ van het Lauwersmeer met een brak tussengebied, anticiperend op zeespiegelstijging; - Vasthouden en opslaan regenwater in de landbouwgebieden (boven- en ondergronds); - Realisatie van een gemaal voor waterafvoer (in de toekomst).  2. Natuur - Grootschalige zoet – zout overgang tussen Waddenzee, Lauwersmeer en achterland; - Handhaving groot deel zoet wetland (2/3), verrijkt met een brakwater habitat voor vissen en vogels; - 24/7 vismigratie voor intrek van trekvissen, en beperking uitspoeling zoetwatervis; - Vogeleilanden voor steltlopers en visetende vogels binnendijks (habitat en hoogwatervluchtplaats).  3. Lokale economie en identiteit - Kansen voor mosselteelt, duurzame visserij en sportvisserij; - Vermindering risico op blauwalgen; - Versterking identiteit van de Waddenkust, en versterking beleving landschap en natuur.    </vt:lpstr>
      <vt:lpstr>4. De Zilte Lauwerskust           </vt:lpstr>
      <vt:lpstr>4. De Zilte Lauwerskust           </vt:lpstr>
      <vt:lpstr>4. De Zilte Lauwerskust           </vt:lpstr>
      <vt:lpstr>4. De Zilte Lauwerskust           </vt:lpstr>
      <vt:lpstr>PowerPoint-presentatie</vt:lpstr>
      <vt:lpstr>5. De Zilte Lauwerskust, voorlopige conclusies   De Zilte Lauwerskust geeft invulling aan klimaatadaptatie met: - Versterking van de zeedijken door inzet op kwelderontwikkeling buitendijks; - Zorgdragen voor waterafvoer in de toekomst met een gemaal dan wel anders; - Omgaan met verzilting van het Lauwersmeer: ‘zachte’ compartimentering, zoet houden zuidelijk deel Lauwersmeer - Verbeteren zoetwatersituatie landbouwgebieden: vasthouden water, opslaan en benutten.  De Zilte Lauwerskust zorgt voor een impuls voor de natuurkwaliteit Waddenzee en Lauwersmeer met: - Een grootschalige, geleidelijke overgang van Wad naar land en van zoet naar zout water; - Herstel natuurlijke processen, brakwatergebied, versterking populaties vissen/wadvogels/visetende vogels; - Verrijking Lauwersmeer met meer natuurlijk dynamiek én handhaving bestaande natuurkwaliteit.  De Zilte Lauwerkust geeft invulling aan versterking van de kustidentiteit en biedt nieuwe economische kansen - Versterking relatie met de Waddenzee; - Nieuwe economische kansen voor visserij, sportvisserij en recreatie.    </vt:lpstr>
      <vt:lpstr>PowerPoint-presentatie</vt:lpstr>
      <vt:lpstr>Drie ontwikkelde modellen  </vt:lpstr>
      <vt:lpstr>Beoordeling drie modellen           </vt:lpstr>
      <vt:lpstr>Colofon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Manifest Lauwerskust</dc:title>
  <dc:creator>Jeroen van Herk</dc:creator>
  <cp:lastModifiedBy>Jeroen van Herk</cp:lastModifiedBy>
  <cp:revision>148</cp:revision>
  <dcterms:created xsi:type="dcterms:W3CDTF">2019-06-04T17:25:52Z</dcterms:created>
  <dcterms:modified xsi:type="dcterms:W3CDTF">2020-12-23T15:37:54Z</dcterms:modified>
</cp:coreProperties>
</file>