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7" r:id="rId2"/>
    <p:sldId id="334" r:id="rId3"/>
    <p:sldId id="1022" r:id="rId4"/>
    <p:sldId id="339" r:id="rId5"/>
    <p:sldId id="1033" r:id="rId6"/>
    <p:sldId id="343" r:id="rId7"/>
    <p:sldId id="335" r:id="rId8"/>
    <p:sldId id="336" r:id="rId9"/>
    <p:sldId id="309" r:id="rId10"/>
    <p:sldId id="1015" r:id="rId11"/>
    <p:sldId id="308" r:id="rId12"/>
    <p:sldId id="311" r:id="rId13"/>
    <p:sldId id="1032" r:id="rId14"/>
    <p:sldId id="337" r:id="rId15"/>
    <p:sldId id="1031" r:id="rId16"/>
    <p:sldId id="314" r:id="rId17"/>
    <p:sldId id="316" r:id="rId18"/>
    <p:sldId id="1017" r:id="rId19"/>
    <p:sldId id="344" r:id="rId20"/>
    <p:sldId id="338" r:id="rId21"/>
    <p:sldId id="322" r:id="rId22"/>
    <p:sldId id="323" r:id="rId23"/>
    <p:sldId id="1026" r:id="rId24"/>
    <p:sldId id="325" r:id="rId25"/>
    <p:sldId id="1016" r:id="rId26"/>
    <p:sldId id="326" r:id="rId27"/>
    <p:sldId id="324" r:id="rId28"/>
    <p:sldId id="1027" r:id="rId29"/>
    <p:sldId id="1024" r:id="rId30"/>
    <p:sldId id="1029" r:id="rId31"/>
    <p:sldId id="1028" r:id="rId32"/>
    <p:sldId id="360" r:id="rId33"/>
    <p:sldId id="328" r:id="rId34"/>
    <p:sldId id="332" r:id="rId35"/>
    <p:sldId id="1018" r:id="rId36"/>
    <p:sldId id="1030" r:id="rId37"/>
    <p:sldId id="1019" r:id="rId38"/>
    <p:sldId id="1020" r:id="rId39"/>
    <p:sldId id="345" r:id="rId40"/>
    <p:sldId id="279" r:id="rId41"/>
    <p:sldId id="264" r:id="rId42"/>
    <p:sldId id="293" r:id="rId43"/>
    <p:sldId id="292" r:id="rId44"/>
    <p:sldId id="300" r:id="rId45"/>
    <p:sldId id="1012" r:id="rId46"/>
    <p:sldId id="1021" r:id="rId47"/>
    <p:sldId id="302" r:id="rId48"/>
    <p:sldId id="299" r:id="rId49"/>
    <p:sldId id="298" r:id="rId50"/>
    <p:sldId id="269" r:id="rId51"/>
    <p:sldId id="349" r:id="rId52"/>
    <p:sldId id="342" r:id="rId53"/>
    <p:sldId id="348" r:id="rId54"/>
    <p:sldId id="359" r:id="rId55"/>
    <p:sldId id="350" r:id="rId56"/>
    <p:sldId id="356" r:id="rId57"/>
    <p:sldId id="362" r:id="rId58"/>
    <p:sldId id="352" r:id="rId59"/>
    <p:sldId id="357" r:id="rId6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892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5133" userDrawn="1">
          <p15:clr>
            <a:srgbClr val="A4A3A4"/>
          </p15:clr>
        </p15:guide>
        <p15:guide id="6" orient="horz" pos="3838" userDrawn="1">
          <p15:clr>
            <a:srgbClr val="A4A3A4"/>
          </p15:clr>
        </p15:guide>
        <p15:guide id="7" orient="horz" pos="1321" userDrawn="1">
          <p15:clr>
            <a:srgbClr val="A4A3A4"/>
          </p15:clr>
        </p15:guide>
        <p15:guide id="8" pos="3704" userDrawn="1">
          <p15:clr>
            <a:srgbClr val="A4A3A4"/>
          </p15:clr>
        </p15:guide>
        <p15:guide id="9" pos="778" userDrawn="1">
          <p15:clr>
            <a:srgbClr val="A4A3A4"/>
          </p15:clr>
        </p15:guide>
        <p15:guide id="10" pos="3931" userDrawn="1">
          <p15:clr>
            <a:srgbClr val="A4A3A4"/>
          </p15:clr>
        </p15:guide>
        <p15:guide id="11" pos="551" userDrawn="1">
          <p15:clr>
            <a:srgbClr val="A4A3A4"/>
          </p15:clr>
        </p15:guide>
        <p15:guide id="12" pos="5654" userDrawn="1">
          <p15:clr>
            <a:srgbClr val="A4A3A4"/>
          </p15:clr>
        </p15:guide>
        <p15:guide id="13" orient="horz" pos="1434" userDrawn="1">
          <p15:clr>
            <a:srgbClr val="A4A3A4"/>
          </p15:clr>
        </p15:guide>
        <p15:guide id="14" orient="horz" pos="22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fvers, Ernst (NN)" initials="LE(" lastIdx="3" clrIdx="0">
    <p:extLst>
      <p:ext uri="{19B8F6BF-5375-455C-9EA6-DF929625EA0E}">
        <p15:presenceInfo xmlns:p15="http://schemas.microsoft.com/office/powerpoint/2012/main" userId="S-1-5-21-1046319769-833967741-3563887046-95294" providerId="AD"/>
      </p:ext>
    </p:extLst>
  </p:cmAuthor>
  <p:cmAuthor id="2" name="Kirsten Munsterman" initials="KM" lastIdx="4" clrIdx="1">
    <p:extLst>
      <p:ext uri="{19B8F6BF-5375-455C-9EA6-DF929625EA0E}">
        <p15:presenceInfo xmlns:p15="http://schemas.microsoft.com/office/powerpoint/2012/main" userId="0220fb2063b0cecb" providerId="Windows Live"/>
      </p:ext>
    </p:extLst>
  </p:cmAuthor>
  <p:cmAuthor id="3" name="Rick Timmerman" initials="RTi" lastIdx="1" clrIdx="2">
    <p:extLst>
      <p:ext uri="{19B8F6BF-5375-455C-9EA6-DF929625EA0E}">
        <p15:presenceInfo xmlns:p15="http://schemas.microsoft.com/office/powerpoint/2012/main" userId="Rick Timmer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9BD2"/>
    <a:srgbClr val="E89045"/>
    <a:srgbClr val="6FA801"/>
    <a:srgbClr val="DCEFE9"/>
    <a:srgbClr val="10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 autoAdjust="0"/>
    <p:restoredTop sz="93163" autoAdjust="0"/>
  </p:normalViewPr>
  <p:slideViewPr>
    <p:cSldViewPr snapToGrid="0">
      <p:cViewPr varScale="1">
        <p:scale>
          <a:sx n="107" d="100"/>
          <a:sy n="107" d="100"/>
        </p:scale>
        <p:origin x="2058" y="108"/>
      </p:cViewPr>
      <p:guideLst>
        <p:guide orient="horz" pos="1139"/>
        <p:guide pos="892"/>
        <p:guide pos="7129"/>
        <p:guide pos="3840"/>
        <p:guide pos="5133"/>
        <p:guide orient="horz" pos="3838"/>
        <p:guide orient="horz" pos="1321"/>
        <p:guide pos="3704"/>
        <p:guide pos="778"/>
        <p:guide pos="3931"/>
        <p:guide pos="551"/>
        <p:guide pos="5654"/>
        <p:guide orient="horz" pos="1434"/>
        <p:guide orient="horz" pos="2228"/>
      </p:guideLst>
    </p:cSldViewPr>
  </p:slideViewPr>
  <p:outlineViewPr>
    <p:cViewPr>
      <p:scale>
        <a:sx n="33" d="100"/>
        <a:sy n="33" d="100"/>
      </p:scale>
      <p:origin x="0" y="-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89E3-5942-DE40-90C6-B05FF72D1373}" type="datetimeFigureOut">
              <a:rPr lang="nl-NL" smtClean="0"/>
              <a:t>20-10-2021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3821E-F856-AB4C-BB8F-A1C26DEED51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15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618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8869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3821E-F856-AB4C-BB8F-A1C26DEED51A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235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3821E-F856-AB4C-BB8F-A1C26DEED51A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630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93725" y="1081088"/>
            <a:ext cx="6653213" cy="3743325"/>
          </a:xfrm>
          <a:ln/>
        </p:spPr>
      </p:sp>
      <p:sp>
        <p:nvSpPr>
          <p:cNvPr id="1730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73060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nl-NL" altLang="nl-NL" sz="700">
                <a:solidFill>
                  <a:srgbClr val="000000"/>
                </a:solidFill>
                <a:latin typeface="Arial" panose="020B0604020202020204" pitchFamily="34" charset="0"/>
              </a:rPr>
              <a:t>Titel: Ontwikkelingen op mesoschaal en kennishuishouding</a:t>
            </a:r>
          </a:p>
        </p:txBody>
      </p:sp>
      <p:sp>
        <p:nvSpPr>
          <p:cNvPr id="173061" name="Date Placeholder 4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0" hangingPunct="0"/>
            <a:r>
              <a:rPr lang="nl-NL" altLang="nl-NL" sz="700">
                <a:solidFill>
                  <a:srgbClr val="000000"/>
                </a:solidFill>
                <a:latin typeface="Arial" panose="020B0604020202020204" pitchFamily="34" charset="0"/>
              </a:rPr>
              <a:t>Datum: 21 december 2017</a:t>
            </a:r>
          </a:p>
        </p:txBody>
      </p:sp>
      <p:sp>
        <p:nvSpPr>
          <p:cNvPr id="17306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34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fld id="{CEC91098-DEBC-4047-A687-A25AF0AE9A1F}" type="slidenum">
              <a:rPr lang="nl-NL" altLang="nl-NL" sz="900">
                <a:solidFill>
                  <a:srgbClr val="000000"/>
                </a:solidFill>
                <a:latin typeface="Arial" panose="020B0604020202020204" pitchFamily="34" charset="0"/>
              </a:rPr>
              <a:pPr algn="ctr" eaLnBrk="0" hangingPunct="0"/>
              <a:t>17</a:t>
            </a:fld>
            <a:endParaRPr lang="nl-NL" altLang="nl-NL" sz="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70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7011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549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3886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8534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AE7DDB3-64CA-45E4-A9B2-7A3C614C4568}" type="slidenum">
              <a:rPr lang="nl-NL" altLang="nl-NL" sz="1300">
                <a:latin typeface="Arial" panose="020B0604020202020204" pitchFamily="34" charset="0"/>
              </a:rPr>
              <a:pPr/>
              <a:t>21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9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8739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3131BF5-415D-4217-8D70-9BF9AD66E812}" type="slidenum">
              <a:rPr lang="nl-NL" altLang="nl-NL" sz="1300">
                <a:latin typeface="Arial" panose="020B0604020202020204" pitchFamily="34" charset="0"/>
              </a:rPr>
              <a:pPr/>
              <a:t>22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36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9149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465C63D-954D-4371-A703-35A594CDB210}" type="slidenum">
              <a:rPr lang="nl-NL" altLang="nl-NL" sz="1300">
                <a:latin typeface="Arial" panose="020B0604020202020204" pitchFamily="34" charset="0"/>
              </a:rPr>
              <a:pPr/>
              <a:t>24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7920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361A83C-0DBA-4538-AE5F-4E5F0CECEAF8}" type="slidenum">
              <a:rPr lang="nl-NL" altLang="nl-NL" sz="1300">
                <a:latin typeface="Arial" panose="020B0604020202020204" pitchFamily="34" charset="0"/>
              </a:rPr>
              <a:pPr/>
              <a:t>3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122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9354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7A24F9-EE8D-4D4D-80F4-912E391D16DC}" type="slidenum">
              <a:rPr lang="nl-NL" altLang="nl-NL" sz="1300">
                <a:latin typeface="Arial" panose="020B0604020202020204" pitchFamily="34" charset="0"/>
              </a:rPr>
              <a:pPr/>
              <a:t>25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3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9354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7A24F9-EE8D-4D4D-80F4-912E391D16DC}" type="slidenum">
              <a:rPr lang="nl-NL" altLang="nl-NL" sz="1300">
                <a:latin typeface="Arial" panose="020B0604020202020204" pitchFamily="34" charset="0"/>
              </a:rPr>
              <a:pPr/>
              <a:t>26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593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894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08D355-5317-45AE-839A-563BF078603E}" type="slidenum">
              <a:rPr lang="nl-NL" altLang="nl-NL" sz="1300">
                <a:latin typeface="Arial" panose="020B0604020202020204" pitchFamily="34" charset="0"/>
              </a:rPr>
              <a:pPr/>
              <a:t>27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96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9354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F7A24F9-EE8D-4D4D-80F4-912E391D16DC}" type="slidenum">
              <a:rPr lang="nl-NL" altLang="nl-NL" sz="1300">
                <a:latin typeface="Arial" panose="020B0604020202020204" pitchFamily="34" charset="0"/>
              </a:rPr>
              <a:pPr/>
              <a:t>32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79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nl-NL" altLang="nl-NL" dirty="0">
                <a:latin typeface="Arial" panose="020B0604020202020204" pitchFamily="34" charset="0"/>
              </a:rPr>
              <a:t>Eenheden, m3 per jaar</a:t>
            </a:r>
          </a:p>
          <a:p>
            <a:r>
              <a:rPr lang="nl-NL" altLang="nl-NL" dirty="0">
                <a:latin typeface="Arial" panose="020B0604020202020204" pitchFamily="34" charset="0"/>
              </a:rPr>
              <a:t>Is extrapolatie, geen </a:t>
            </a:r>
            <a:r>
              <a:rPr lang="nl-NL" altLang="nl-NL" dirty="0" err="1">
                <a:latin typeface="Arial" panose="020B0604020202020204" pitchFamily="34" charset="0"/>
              </a:rPr>
              <a:t>morf</a:t>
            </a:r>
            <a:r>
              <a:rPr lang="nl-NL" altLang="nl-NL" dirty="0">
                <a:latin typeface="Arial" panose="020B0604020202020204" pitchFamily="34" charset="0"/>
              </a:rPr>
              <a:t>. berekening</a:t>
            </a:r>
          </a:p>
        </p:txBody>
      </p:sp>
      <p:sp>
        <p:nvSpPr>
          <p:cNvPr id="1976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9EE9AE-A4ED-4FB7-A057-B53842EC907B}" type="slidenum">
              <a:rPr lang="nl-NL" altLang="nl-NL" sz="1300">
                <a:latin typeface="Arial" panose="020B0604020202020204" pitchFamily="34" charset="0"/>
              </a:rPr>
              <a:pPr/>
              <a:t>33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95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20582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93D26A-AB85-479C-BE40-60075211502E}" type="slidenum">
              <a:rPr lang="nl-NL" altLang="nl-NL" sz="1300">
                <a:latin typeface="Arial" panose="020B0604020202020204" pitchFamily="34" charset="0"/>
              </a:rPr>
              <a:pPr/>
              <a:t>34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636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823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52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48207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8223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047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66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2505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9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7199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2438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3821E-F856-AB4C-BB8F-A1C26DEED51A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6987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3821E-F856-AB4C-BB8F-A1C26DEED51A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6911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1667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9548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802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95896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56516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2605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33821E-F856-AB4C-BB8F-A1C26DEED51A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19020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40103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20582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93D26A-AB85-479C-BE40-60075211502E}" type="slidenum">
              <a:rPr lang="nl-NL" altLang="nl-NL" sz="1300">
                <a:latin typeface="Arial" panose="020B0604020202020204" pitchFamily="34" charset="0"/>
              </a:rPr>
              <a:pPr/>
              <a:t>54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735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1866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20582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93D26A-AB85-479C-BE40-60075211502E}" type="slidenum">
              <a:rPr lang="nl-NL" altLang="nl-NL" sz="1300">
                <a:latin typeface="Arial" panose="020B0604020202020204" pitchFamily="34" charset="0"/>
              </a:rPr>
              <a:pPr/>
              <a:t>56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047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20378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3E4C96A-BD0D-4656-A483-A220D6DFE13F}" type="slidenum">
              <a:rPr lang="nl-NL" altLang="nl-NL" sz="1300">
                <a:latin typeface="Arial" panose="020B0604020202020204" pitchFamily="34" charset="0"/>
              </a:rPr>
              <a:pPr/>
              <a:t>57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995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20378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3E4C96A-BD0D-4656-A483-A220D6DFE13F}" type="slidenum">
              <a:rPr lang="nl-NL" altLang="nl-NL" sz="1300">
                <a:latin typeface="Arial" panose="020B0604020202020204" pitchFamily="34" charset="0"/>
              </a:rPr>
              <a:pPr/>
              <a:t>58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75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4831E-19FF-4945-92B7-459792A8FA8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28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5974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334C1F-434E-48BD-BEB5-72A297C1E0E8}" type="slidenum">
              <a:rPr lang="nl-NL" altLang="nl-NL" sz="1300">
                <a:latin typeface="Arial" panose="020B0604020202020204" pitchFamily="34" charset="0"/>
              </a:rPr>
              <a:pPr/>
              <a:t>9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19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5974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334C1F-434E-48BD-BEB5-72A297C1E0E8}" type="slidenum">
              <a:rPr lang="nl-NL" altLang="nl-NL" sz="1300">
                <a:latin typeface="Arial" panose="020B0604020202020204" pitchFamily="34" charset="0"/>
              </a:rPr>
              <a:pPr/>
              <a:t>10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84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55F5BB3-CF0E-470D-9230-BA067E927A1A}" type="slidenum">
              <a:rPr lang="nl-NL" altLang="nl-NL" sz="1300">
                <a:latin typeface="Arial" panose="020B0604020202020204" pitchFamily="34" charset="0"/>
              </a:rPr>
              <a:pPr/>
              <a:t>11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424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jdelijke aanduiding voor dia-afbeelding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Tijdelijke aanduiding voor notitie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 altLang="nl-NL" dirty="0">
              <a:latin typeface="Arial" panose="020B0604020202020204" pitchFamily="34" charset="0"/>
            </a:endParaRPr>
          </a:p>
        </p:txBody>
      </p:sp>
      <p:sp>
        <p:nvSpPr>
          <p:cNvPr id="1638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5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2127335-E52C-4FD2-B136-1D84D889B328}" type="slidenum">
              <a:rPr lang="nl-NL" altLang="nl-NL" sz="1300">
                <a:latin typeface="Arial" panose="020B0604020202020204" pitchFamily="34" charset="0"/>
              </a:rPr>
              <a:pPr/>
              <a:t>12</a:t>
            </a:fld>
            <a:endParaRPr lang="nl-NL" altLang="nl-NL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68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750FA8A-2BA8-284C-95F7-A13A63BA5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238ECF-D44C-4454-ADD6-28FBE06D5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0033" y="2329220"/>
            <a:ext cx="8029506" cy="1388705"/>
          </a:xfrm>
        </p:spPr>
        <p:txBody>
          <a:bodyPr lIns="0" tIns="0" rIns="0" bIns="0" anchor="t" anchorCtr="0">
            <a:noAutofit/>
          </a:bodyPr>
          <a:lstStyle>
            <a:lvl1pPr algn="l">
              <a:defRPr sz="5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500DE37-DFD3-4D7D-A813-74D7C882F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2658" y="3834607"/>
            <a:ext cx="9144000" cy="36512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C5C8525C-6890-4B09-A74D-39B3B85535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5" y="4397376"/>
            <a:ext cx="2251075" cy="207749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072F1A4E-5793-41A0-B92B-45DC264FA1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8256" y="4394202"/>
            <a:ext cx="2251075" cy="207749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/>
              <a:t>Datum</a:t>
            </a:r>
          </a:p>
        </p:txBody>
      </p:sp>
      <p:sp>
        <p:nvSpPr>
          <p:cNvPr id="11" name="Tijdelijke aanduiding voor afbeelding 8">
            <a:extLst>
              <a:ext uri="{FF2B5EF4-FFF2-40B4-BE49-F238E27FC236}">
                <a16:creationId xmlns:a16="http://schemas.microsoft.com/office/drawing/2014/main" id="{C1CCB1DF-E348-EF42-BF53-2BB7994598B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20000" y="374301"/>
            <a:ext cx="2300400" cy="1059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FD7436E8-65E0-0448-ACDE-614E8D14489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20000" y="1800000"/>
            <a:ext cx="2300400" cy="1059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3" name="Tijdelijke aanduiding voor afbeelding 8">
            <a:extLst>
              <a:ext uri="{FF2B5EF4-FFF2-40B4-BE49-F238E27FC236}">
                <a16:creationId xmlns:a16="http://schemas.microsoft.com/office/drawing/2014/main" id="{29B284C9-BB6F-F947-B1B1-CC3AB932525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720000" y="3240000"/>
            <a:ext cx="2300400" cy="105922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7955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CAACD-FA94-4F87-B91F-DE213B97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4DA882-B92F-4DC5-868C-AE127302D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58C4F5-93AD-464C-A948-8609515C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6A817B-FBE5-4F54-8F4E-A84D685D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1393BB-6E30-4B24-A8AD-0932713F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72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CAACD-FA94-4F87-B91F-DE213B97C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805" y="2477886"/>
            <a:ext cx="10515600" cy="951114"/>
          </a:xfrm>
        </p:spPr>
        <p:txBody>
          <a:bodyPr>
            <a:normAutofit/>
          </a:bodyPr>
          <a:lstStyle>
            <a:lvl1pPr>
              <a:defRPr sz="2200" b="1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een quote in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4DA882-B92F-4DC5-868C-AE127302D8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2185" y="3505200"/>
            <a:ext cx="10515600" cy="573088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- Naam en achternaam</a:t>
            </a:r>
          </a:p>
        </p:txBody>
      </p:sp>
    </p:spTree>
    <p:extLst>
      <p:ext uri="{BB962C8B-B14F-4D97-AF65-F5344CB8AC3E}">
        <p14:creationId xmlns:p14="http://schemas.microsoft.com/office/powerpoint/2010/main" val="194312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CAACD-FA94-4F87-B91F-DE213B97C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85" y="1173955"/>
            <a:ext cx="7920000" cy="573088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4DA882-B92F-4DC5-868C-AE127302D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5" y="1813320"/>
            <a:ext cx="79200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2EEE2B4-64E2-4BF9-BED5-8D2FBC21AF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24000" y="1440000"/>
            <a:ext cx="2412001" cy="4320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0C1E51-F2F6-1942-A52F-56CE9A23F11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08D23B-7FA9-7445-8455-13954890D4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39F9EB-BF2D-AD4E-A543-D559C8622D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00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101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38ECF-D44C-4454-ADD6-28FBE06D5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0032" y="2329220"/>
            <a:ext cx="9143999" cy="1388705"/>
          </a:xfrm>
        </p:spPr>
        <p:txBody>
          <a:bodyPr lIns="0" tIns="0" rIns="0" bIns="0" anchor="t" anchorCtr="0">
            <a:noAutofit/>
          </a:bodyPr>
          <a:lstStyle>
            <a:lvl1pPr algn="l">
              <a:defRPr sz="5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500DE37-DFD3-4D7D-A813-74D7C882F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2658" y="3834607"/>
            <a:ext cx="9144000" cy="36512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0872D2-CDCD-4F07-8A6D-69FCBE4C4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53FD72-7E35-4907-8177-734CB222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272CCC-0B9E-4838-AA51-4BBCA67A0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C5C8525C-6890-4B09-A74D-39B3B85535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5" y="4397376"/>
            <a:ext cx="2251075" cy="207749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072F1A4E-5793-41A0-B92B-45DC264FA1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8256" y="4394202"/>
            <a:ext cx="2251075" cy="207749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55379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656001"/>
            <a:ext cx="10750216" cy="3867326"/>
          </a:xfrm>
        </p:spPr>
        <p:txBody>
          <a:bodyPr/>
          <a:lstStyle/>
          <a:p>
            <a:pPr lvl="0"/>
            <a:r>
              <a:rPr lang="nl-NL"/>
              <a:t>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ltGray">
          <a:xfrm>
            <a:off x="719667" y="5614663"/>
            <a:ext cx="10750551" cy="702000"/>
          </a:xfrm>
          <a:solidFill>
            <a:schemeClr val="tx2"/>
          </a:solidFill>
        </p:spPr>
        <p:txBody>
          <a:bodyPr anchor="ctr" anchorCtr="0"/>
          <a:lstStyle>
            <a:lvl1pPr algn="ctr"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270000" indent="0">
              <a:buNone/>
              <a:defRPr/>
            </a:lvl3pPr>
            <a:lvl4pPr marL="540000" indent="0">
              <a:buNone/>
              <a:defRPr/>
            </a:lvl4pPr>
            <a:lvl5pPr marL="81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9685868" y="6613526"/>
            <a:ext cx="2010833" cy="1190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415367" y="6408738"/>
            <a:ext cx="3359151" cy="138112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150601" y="6408738"/>
            <a:ext cx="319617" cy="13811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1411F362-1532-4056-83CE-943E62687A8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36658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lg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000" y="1295999"/>
            <a:ext cx="112032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Klik om de stijl te bewerken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624417" y="2070000"/>
            <a:ext cx="11203200" cy="4140000"/>
          </a:xfrm>
        </p:spPr>
        <p:txBody>
          <a:bodyPr/>
          <a:lstStyle>
            <a:lvl4pPr marL="1274763" indent="-285750">
              <a:buFont typeface="Verdana" pitchFamily="34" charset="0"/>
              <a:buChar char="–"/>
              <a:defRPr sz="1800"/>
            </a:lvl4pPr>
            <a:lvl5pPr marL="1631950" indent="-285750">
              <a:buFont typeface="Verdana" pitchFamily="34" charset="0"/>
              <a:buChar char="»"/>
              <a:defRPr/>
            </a:lvl5pPr>
          </a:lstStyle>
          <a:p>
            <a:pPr lvl="0"/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de </a:t>
            </a:r>
            <a:r>
              <a:rPr lang="nl-NL" noProof="0" dirty="0" err="1"/>
              <a:t>modelstijlen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bewerken</a:t>
            </a:r>
            <a:endParaRPr lang="nl-NL" noProof="0" dirty="0"/>
          </a:p>
          <a:p>
            <a:pPr lvl="1"/>
            <a:r>
              <a:rPr lang="nl-NL" noProof="0" dirty="0" err="1"/>
              <a:t>Tweede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2"/>
            <a:r>
              <a:rPr lang="nl-NL" noProof="0" dirty="0" err="1"/>
              <a:t>Derde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3"/>
            <a:r>
              <a:rPr lang="nl-NL" noProof="0" dirty="0" err="1"/>
              <a:t>Vierde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4"/>
            <a:r>
              <a:rPr lang="nl-NL" noProof="0" dirty="0" err="1"/>
              <a:t>Vijfde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</p:txBody>
      </p:sp>
      <p:sp>
        <p:nvSpPr>
          <p:cNvPr id="4" name="Tijdelijke aanduiding voor datum 2"/>
          <p:cNvSpPr>
            <a:spLocks noGrp="1"/>
          </p:cNvSpPr>
          <p:nvPr>
            <p:ph type="dt" sz="half" idx="12"/>
          </p:nvPr>
        </p:nvSpPr>
        <p:spPr>
          <a:xfrm>
            <a:off x="9685868" y="6613526"/>
            <a:ext cx="2010833" cy="1190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81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Laatste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4F1F0-49A7-4FB3-AA3F-D461405B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D3344F1-0E13-4C2B-86C2-F764158F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2C8FA9-174E-43A8-BDE4-6728DFBFC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A157F2-4853-4611-A2BF-07743BC9E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569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10AC46B-5E4E-964C-9B60-12FBA6BF0438}"/>
              </a:ext>
            </a:extLst>
          </p:cNvPr>
          <p:cNvSpPr/>
          <p:nvPr userDrawn="1"/>
        </p:nvSpPr>
        <p:spPr>
          <a:xfrm>
            <a:off x="0" y="6202800"/>
            <a:ext cx="12192000" cy="655200"/>
          </a:xfrm>
          <a:prstGeom prst="rect">
            <a:avLst/>
          </a:prstGeom>
          <a:solidFill>
            <a:srgbClr val="10A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98593AB-0E1C-4DFD-840D-4E1AE207475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48" y="1502991"/>
            <a:ext cx="1360478" cy="137648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CB996C7-595F-45AE-A574-55F06478A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85" y="1173955"/>
            <a:ext cx="10515600" cy="5730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02EA2A-04D9-4075-B8FB-74DA2FAC3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185" y="181332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94643D-151F-4C46-A11E-89B0CFEE5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647342-9F03-4ED6-84A8-9E07173C8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464B57-FB49-4791-8B2F-38AAEC35B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390539-1FFD-4E1A-8447-2B1247AD4F0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68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5" r:id="rId5"/>
    <p:sldLayoutId id="2147483662" r:id="rId6"/>
    <p:sldLayoutId id="2147483663" r:id="rId7"/>
    <p:sldLayoutId id="2147483664" r:id="rId8"/>
    <p:sldLayoutId id="214748366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-1778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iff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188C8-AF54-425E-9679-2C9199E4B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713" y="2545647"/>
            <a:ext cx="8526237" cy="1388705"/>
          </a:xfrm>
        </p:spPr>
        <p:txBody>
          <a:bodyPr/>
          <a:lstStyle/>
          <a:p>
            <a:r>
              <a:rPr lang="nl-NL" sz="4000" dirty="0"/>
              <a:t>Varen en baggeren in de Waddenzee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4CB5231-108F-5B47-94B6-2CBEA8E67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0114" y="5587566"/>
            <a:ext cx="5729286" cy="460639"/>
          </a:xfrm>
        </p:spPr>
        <p:txBody>
          <a:bodyPr/>
          <a:lstStyle/>
          <a:p>
            <a:r>
              <a:rPr lang="nl-NL" sz="1200" dirty="0"/>
              <a:t>Ernst Lofvers, Hein Sas, Rick Timmerman, Gerwin Klomp</a:t>
            </a:r>
          </a:p>
          <a:p>
            <a:r>
              <a:rPr lang="nl-NL" sz="1200" dirty="0"/>
              <a:t>Met dank aan Piet Hoekstra (Waddenacademie) voor review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25F673D-C6E0-4549-A981-B7BA7281AA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4650" y="5587566"/>
            <a:ext cx="2251075" cy="166199"/>
          </a:xfrm>
        </p:spPr>
        <p:txBody>
          <a:bodyPr/>
          <a:lstStyle/>
          <a:p>
            <a:pPr algn="r"/>
            <a:r>
              <a:rPr lang="nl-NL" sz="1200" dirty="0" smtClean="0"/>
              <a:t>Webinar versie 6 </a:t>
            </a:r>
            <a:r>
              <a:rPr lang="nl-NL" sz="1200" dirty="0" smtClean="0"/>
              <a:t>Oktober </a:t>
            </a:r>
            <a:r>
              <a:rPr lang="nl-NL" sz="1200" dirty="0"/>
              <a:t>2021</a:t>
            </a:r>
          </a:p>
        </p:txBody>
      </p:sp>
      <p:pic>
        <p:nvPicPr>
          <p:cNvPr id="17" name="Tijdelijke aanduiding voor afbeelding 16" descr="Afbeelding met tekst, teken, illustratie, bord&#10;&#10;Automatisch gegenereerde beschrijving">
            <a:extLst>
              <a:ext uri="{FF2B5EF4-FFF2-40B4-BE49-F238E27FC236}">
                <a16:creationId xmlns:a16="http://schemas.microsoft.com/office/drawing/2014/main" id="{2262316B-6421-1B47-A455-E0767D2D493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19999" y="3240000"/>
            <a:ext cx="2293225" cy="494069"/>
          </a:xfrm>
          <a:noFill/>
        </p:spPr>
      </p:pic>
      <p:pic>
        <p:nvPicPr>
          <p:cNvPr id="29" name="Tijdelijke aanduiding voor afbeelding 28">
            <a:extLst>
              <a:ext uri="{FF2B5EF4-FFF2-40B4-BE49-F238E27FC236}">
                <a16:creationId xmlns:a16="http://schemas.microsoft.com/office/drawing/2014/main" id="{6ECB6CA1-09C8-9745-B566-390776E3488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 b="899"/>
          <a:stretch>
            <a:fillRect/>
          </a:stretch>
        </p:blipFill>
        <p:spPr>
          <a:noFill/>
        </p:spPr>
      </p:pic>
      <p:sp>
        <p:nvSpPr>
          <p:cNvPr id="32" name="Ondertitel 31">
            <a:extLst>
              <a:ext uri="{FF2B5EF4-FFF2-40B4-BE49-F238E27FC236}">
                <a16:creationId xmlns:a16="http://schemas.microsoft.com/office/drawing/2014/main" id="{12D7E7C6-34DC-B849-9106-FF69ED532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713" y="3239999"/>
            <a:ext cx="8101012" cy="1819414"/>
          </a:xfrm>
        </p:spPr>
        <p:txBody>
          <a:bodyPr>
            <a:normAutofit/>
          </a:bodyPr>
          <a:lstStyle/>
          <a:p>
            <a:pPr>
              <a:lnSpc>
                <a:spcPts val="680"/>
              </a:lnSpc>
            </a:pPr>
            <a:r>
              <a:rPr lang="nl-NL" sz="1400" dirty="0">
                <a:solidFill>
                  <a:schemeClr val="tx1"/>
                </a:solidFill>
              </a:rPr>
              <a:t>Hoe houdbaar is onze huidige praktijk gericht op bereikbaarheid en mobiliteit in </a:t>
            </a:r>
          </a:p>
          <a:p>
            <a:pPr>
              <a:lnSpc>
                <a:spcPts val="680"/>
              </a:lnSpc>
            </a:pPr>
            <a:r>
              <a:rPr lang="nl-NL" sz="1400" dirty="0">
                <a:solidFill>
                  <a:schemeClr val="tx1"/>
                </a:solidFill>
              </a:rPr>
              <a:t>Werelderfgoed Waddenzee, gegeven 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/>
                </a:solidFill>
              </a:rPr>
              <a:t>morfologische ontwikkelingen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/>
                </a:solidFill>
              </a:rPr>
              <a:t>ecologisch impact van baggeren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/>
                </a:solidFill>
              </a:rPr>
              <a:t>zeespiegelstijging</a:t>
            </a:r>
          </a:p>
          <a:p>
            <a:endParaRPr lang="nl-NL" sz="1400" dirty="0">
              <a:solidFill>
                <a:schemeClr val="tx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589C4FF-FFBC-EF44-AF21-6B678D328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999" y="359763"/>
            <a:ext cx="2384152" cy="92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7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2200" dirty="0" err="1"/>
              <a:t>Afsluitdijk</a:t>
            </a:r>
            <a:r>
              <a:rPr lang="en-US" altLang="nl-NL" sz="2200" dirty="0"/>
              <a:t>: </a:t>
            </a:r>
            <a:r>
              <a:rPr lang="en-US" altLang="nl-NL" sz="2200" dirty="0" err="1"/>
              <a:t>getijslag</a:t>
            </a:r>
            <a:r>
              <a:rPr lang="en-US" altLang="nl-NL" sz="2200" dirty="0"/>
              <a:t> </a:t>
            </a:r>
            <a:r>
              <a:rPr lang="en-US" altLang="nl-NL" sz="2200" dirty="0" err="1"/>
              <a:t>nam</a:t>
            </a:r>
            <a:r>
              <a:rPr lang="en-US" altLang="nl-NL" sz="2200" dirty="0"/>
              <a:t> abrupt toe, </a:t>
            </a:r>
            <a:r>
              <a:rPr lang="en-US" altLang="nl-NL" sz="2200" dirty="0" err="1"/>
              <a:t>een</a:t>
            </a:r>
            <a:r>
              <a:rPr lang="en-US" altLang="nl-NL" sz="2200" dirty="0"/>
              <a:t> </a:t>
            </a:r>
            <a:r>
              <a:rPr lang="en-US" altLang="nl-NL" sz="2200" dirty="0" err="1"/>
              <a:t>schok</a:t>
            </a:r>
            <a:r>
              <a:rPr lang="en-US" altLang="nl-NL" sz="2200" dirty="0"/>
              <a:t> </a:t>
            </a:r>
            <a:r>
              <a:rPr lang="en-US" altLang="nl-NL" sz="2200" dirty="0" err="1"/>
              <a:t>voor</a:t>
            </a:r>
            <a:r>
              <a:rPr lang="en-US" altLang="nl-NL" sz="2200" dirty="0"/>
              <a:t> de Waddenzee</a:t>
            </a:r>
            <a:r>
              <a:rPr lang="en-US" altLang="nl-NL" sz="2000" dirty="0"/>
              <a:t/>
            </a:r>
            <a:br>
              <a:rPr lang="en-US" altLang="nl-NL" sz="2000" dirty="0"/>
            </a:br>
            <a:endParaRPr lang="nl-NL" altLang="nl-NL" sz="1400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E466DB2-ABFE-9D4C-8226-D9FE8B388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5" y="1813320"/>
            <a:ext cx="10802510" cy="4351338"/>
          </a:xfrm>
        </p:spPr>
        <p:txBody>
          <a:bodyPr>
            <a:normAutofit/>
          </a:bodyPr>
          <a:lstStyle/>
          <a:p>
            <a:r>
              <a:rPr lang="en-US" altLang="nl-NL" sz="1600" dirty="0" err="1"/>
              <a:t>Hoger</a:t>
            </a:r>
            <a:r>
              <a:rPr lang="en-US" altLang="nl-NL" sz="1600" dirty="0"/>
              <a:t> </a:t>
            </a:r>
            <a:r>
              <a:rPr lang="en-US" altLang="nl-NL" sz="1600" dirty="0" err="1"/>
              <a:t>hoogwater</a:t>
            </a:r>
            <a:r>
              <a:rPr lang="en-US" altLang="nl-NL" sz="1600" dirty="0"/>
              <a:t> </a:t>
            </a:r>
            <a:r>
              <a:rPr lang="en-US" altLang="nl-NL" sz="1600" dirty="0" err="1"/>
              <a:t>en</a:t>
            </a:r>
            <a:r>
              <a:rPr lang="en-US" altLang="nl-NL" sz="1600" dirty="0"/>
              <a:t> lager </a:t>
            </a:r>
            <a:r>
              <a:rPr lang="en-US" altLang="nl-NL" sz="1600" dirty="0" err="1"/>
              <a:t>laagwater</a:t>
            </a:r>
            <a:r>
              <a:rPr lang="en-US" altLang="nl-NL" sz="1600" dirty="0"/>
              <a:t> door </a:t>
            </a:r>
            <a:r>
              <a:rPr lang="en-US" altLang="nl-NL" sz="1600" dirty="0" err="1"/>
              <a:t>reflectie</a:t>
            </a:r>
            <a:r>
              <a:rPr lang="en-US" altLang="nl-NL" sz="1600" dirty="0"/>
              <a:t> van </a:t>
            </a:r>
            <a:r>
              <a:rPr lang="en-US" altLang="nl-NL" sz="1600" dirty="0" err="1"/>
              <a:t>getijdegolf</a:t>
            </a:r>
            <a:r>
              <a:rPr lang="en-US" altLang="nl-NL" sz="1600" dirty="0"/>
              <a:t> </a:t>
            </a:r>
            <a:r>
              <a:rPr lang="en-US" altLang="nl-NL" sz="1600" dirty="0" err="1"/>
              <a:t>tegen</a:t>
            </a:r>
            <a:r>
              <a:rPr lang="en-US" altLang="nl-NL" sz="1600" dirty="0"/>
              <a:t> </a:t>
            </a:r>
            <a:r>
              <a:rPr lang="en-US" altLang="nl-NL" sz="1600" dirty="0" err="1"/>
              <a:t>Afsluitdijk</a:t>
            </a:r>
            <a:r>
              <a:rPr lang="en-US" altLang="nl-NL" sz="1600" dirty="0"/>
              <a:t> </a:t>
            </a:r>
            <a:r>
              <a:rPr lang="en-US" altLang="nl-NL" sz="1600" dirty="0" err="1"/>
              <a:t>en</a:t>
            </a:r>
            <a:r>
              <a:rPr lang="en-US" altLang="nl-NL" sz="1600" dirty="0"/>
              <a:t> </a:t>
            </a:r>
            <a:r>
              <a:rPr lang="en-US" altLang="nl-NL" sz="1600" dirty="0" err="1"/>
              <a:t>Friese</a:t>
            </a:r>
            <a:r>
              <a:rPr lang="en-US" altLang="nl-NL" sz="1600" dirty="0"/>
              <a:t> </a:t>
            </a:r>
            <a:r>
              <a:rPr lang="en-US" altLang="nl-NL" sz="1600" dirty="0" err="1"/>
              <a:t>kust</a:t>
            </a:r>
            <a:r>
              <a:rPr lang="en-US" altLang="nl-NL" sz="1600" dirty="0"/>
              <a:t>.</a:t>
            </a:r>
            <a:endParaRPr lang="nl-NL" sz="1600" dirty="0"/>
          </a:p>
        </p:txBody>
      </p:sp>
      <p:grpSp>
        <p:nvGrpSpPr>
          <p:cNvPr id="158723" name="Groep 1"/>
          <p:cNvGrpSpPr>
            <a:grpSpLocks/>
          </p:cNvGrpSpPr>
          <p:nvPr/>
        </p:nvGrpSpPr>
        <p:grpSpPr bwMode="auto">
          <a:xfrm>
            <a:off x="2449032" y="2243859"/>
            <a:ext cx="7293935" cy="3848966"/>
            <a:chOff x="954701" y="2277901"/>
            <a:chExt cx="7658100" cy="4229100"/>
          </a:xfrm>
        </p:grpSpPr>
        <p:graphicFrame>
          <p:nvGraphicFramePr>
            <p:cNvPr id="15872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395167"/>
                </p:ext>
              </p:extLst>
            </p:nvPr>
          </p:nvGraphicFramePr>
          <p:xfrm>
            <a:off x="954701" y="2277901"/>
            <a:ext cx="7658100" cy="422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7" name="Chart" r:id="rId4" imgW="7972425" imgH="4400550" progId="Excel.Chart.8">
                    <p:embed/>
                  </p:oleObj>
                </mc:Choice>
                <mc:Fallback>
                  <p:oleObj name="Chart" r:id="rId4" imgW="7972425" imgH="4400550" progId="Excel.Chart.8">
                    <p:embed/>
                    <p:pic>
                      <p:nvPicPr>
                        <p:cNvPr id="15872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4701" y="2277901"/>
                          <a:ext cx="7658100" cy="4229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8725" name="Line 4"/>
            <p:cNvSpPr>
              <a:spLocks noChangeShapeType="1"/>
            </p:cNvSpPr>
            <p:nvPr/>
          </p:nvSpPr>
          <p:spPr bwMode="auto">
            <a:xfrm>
              <a:off x="3784146" y="3658583"/>
              <a:ext cx="0" cy="143986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8726" name="Line 5"/>
            <p:cNvSpPr>
              <a:spLocks noChangeShapeType="1"/>
            </p:cNvSpPr>
            <p:nvPr/>
          </p:nvSpPr>
          <p:spPr bwMode="auto">
            <a:xfrm>
              <a:off x="7104703" y="3227004"/>
              <a:ext cx="0" cy="223202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6149AA-259B-DE42-AA85-3FA0B55E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4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2797643" y="2262587"/>
            <a:ext cx="6574758" cy="3748608"/>
            <a:chOff x="2797643" y="2262587"/>
            <a:chExt cx="6574758" cy="3748608"/>
          </a:xfrm>
        </p:grpSpPr>
        <p:pic>
          <p:nvPicPr>
            <p:cNvPr id="3" name="Afbeelding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98" y="2274050"/>
              <a:ext cx="6552803" cy="3737145"/>
            </a:xfrm>
            <a:prstGeom prst="rect">
              <a:avLst/>
            </a:prstGeom>
          </p:spPr>
        </p:pic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72A6F7F3-E47F-6441-90D4-71367D776E41}"/>
                </a:ext>
              </a:extLst>
            </p:cNvPr>
            <p:cNvSpPr txBox="1"/>
            <p:nvPr/>
          </p:nvSpPr>
          <p:spPr>
            <a:xfrm>
              <a:off x="2797643" y="2262587"/>
              <a:ext cx="1074993" cy="258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Voor afsluiting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A311B7C2-9B0B-B34D-9953-4480E032302E}"/>
                </a:ext>
              </a:extLst>
            </p:cNvPr>
            <p:cNvSpPr txBox="1"/>
            <p:nvPr/>
          </p:nvSpPr>
          <p:spPr>
            <a:xfrm>
              <a:off x="6149985" y="2276475"/>
              <a:ext cx="945067" cy="258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Na afsluiting</a:t>
              </a:r>
            </a:p>
          </p:txBody>
        </p:sp>
        <p:sp>
          <p:nvSpPr>
            <p:cNvPr id="4" name="Vrije vorm 3"/>
            <p:cNvSpPr/>
            <p:nvPr/>
          </p:nvSpPr>
          <p:spPr>
            <a:xfrm>
              <a:off x="4937412" y="3437875"/>
              <a:ext cx="472788" cy="2188225"/>
            </a:xfrm>
            <a:custGeom>
              <a:avLst/>
              <a:gdLst>
                <a:gd name="connsiteX0" fmla="*/ 269588 w 472788"/>
                <a:gd name="connsiteY0" fmla="*/ 2188225 h 2188225"/>
                <a:gd name="connsiteX1" fmla="*/ 15588 w 472788"/>
                <a:gd name="connsiteY1" fmla="*/ 1489725 h 2188225"/>
                <a:gd name="connsiteX2" fmla="*/ 66388 w 472788"/>
                <a:gd name="connsiteY2" fmla="*/ 626125 h 2188225"/>
                <a:gd name="connsiteX3" fmla="*/ 383888 w 472788"/>
                <a:gd name="connsiteY3" fmla="*/ 92725 h 2188225"/>
                <a:gd name="connsiteX4" fmla="*/ 472788 w 472788"/>
                <a:gd name="connsiteY4" fmla="*/ 3825 h 218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788" h="2188225">
                  <a:moveTo>
                    <a:pt x="269588" y="2188225"/>
                  </a:moveTo>
                  <a:cubicBezTo>
                    <a:pt x="159521" y="1969150"/>
                    <a:pt x="49455" y="1750075"/>
                    <a:pt x="15588" y="1489725"/>
                  </a:cubicBezTo>
                  <a:cubicBezTo>
                    <a:pt x="-18279" y="1229375"/>
                    <a:pt x="5005" y="858958"/>
                    <a:pt x="66388" y="626125"/>
                  </a:cubicBezTo>
                  <a:cubicBezTo>
                    <a:pt x="127771" y="393292"/>
                    <a:pt x="316155" y="196442"/>
                    <a:pt x="383888" y="92725"/>
                  </a:cubicBezTo>
                  <a:cubicBezTo>
                    <a:pt x="451621" y="-10992"/>
                    <a:pt x="462204" y="-3584"/>
                    <a:pt x="472788" y="3825"/>
                  </a:cubicBezTo>
                </a:path>
              </a:pathLst>
            </a:custGeom>
            <a:noFill/>
            <a:ln w="50800">
              <a:solidFill>
                <a:srgbClr val="009BD2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Vrije vorm 8"/>
            <p:cNvSpPr/>
            <p:nvPr/>
          </p:nvSpPr>
          <p:spPr>
            <a:xfrm>
              <a:off x="8522208" y="3630491"/>
              <a:ext cx="158242" cy="392869"/>
            </a:xfrm>
            <a:custGeom>
              <a:avLst/>
              <a:gdLst>
                <a:gd name="connsiteX0" fmla="*/ 269588 w 472788"/>
                <a:gd name="connsiteY0" fmla="*/ 2188225 h 2188225"/>
                <a:gd name="connsiteX1" fmla="*/ 15588 w 472788"/>
                <a:gd name="connsiteY1" fmla="*/ 1489725 h 2188225"/>
                <a:gd name="connsiteX2" fmla="*/ 66388 w 472788"/>
                <a:gd name="connsiteY2" fmla="*/ 626125 h 2188225"/>
                <a:gd name="connsiteX3" fmla="*/ 383888 w 472788"/>
                <a:gd name="connsiteY3" fmla="*/ 92725 h 2188225"/>
                <a:gd name="connsiteX4" fmla="*/ 472788 w 472788"/>
                <a:gd name="connsiteY4" fmla="*/ 3825 h 2188225"/>
                <a:gd name="connsiteX0" fmla="*/ 263970 w 467170"/>
                <a:gd name="connsiteY0" fmla="*/ 2189880 h 2189880"/>
                <a:gd name="connsiteX1" fmla="*/ 9970 w 467170"/>
                <a:gd name="connsiteY1" fmla="*/ 1491380 h 2189880"/>
                <a:gd name="connsiteX2" fmla="*/ 83285 w 467170"/>
                <a:gd name="connsiteY2" fmla="*/ 685138 h 2189880"/>
                <a:gd name="connsiteX3" fmla="*/ 378270 w 467170"/>
                <a:gd name="connsiteY3" fmla="*/ 94380 h 2189880"/>
                <a:gd name="connsiteX4" fmla="*/ 467170 w 467170"/>
                <a:gd name="connsiteY4" fmla="*/ 5480 h 2189880"/>
                <a:gd name="connsiteX0" fmla="*/ 182236 w 385436"/>
                <a:gd name="connsiteY0" fmla="*/ 2189880 h 2189880"/>
                <a:gd name="connsiteX1" fmla="*/ 1551 w 385436"/>
                <a:gd name="connsiteY1" fmla="*/ 685138 h 2189880"/>
                <a:gd name="connsiteX2" fmla="*/ 296536 w 385436"/>
                <a:gd name="connsiteY2" fmla="*/ 94380 h 2189880"/>
                <a:gd name="connsiteX3" fmla="*/ 385436 w 385436"/>
                <a:gd name="connsiteY3" fmla="*/ 5480 h 2189880"/>
                <a:gd name="connsiteX0" fmla="*/ 23808 w 429630"/>
                <a:gd name="connsiteY0" fmla="*/ 1845735 h 1845735"/>
                <a:gd name="connsiteX1" fmla="*/ 45745 w 429630"/>
                <a:gd name="connsiteY1" fmla="*/ 685138 h 1845735"/>
                <a:gd name="connsiteX2" fmla="*/ 340730 w 429630"/>
                <a:gd name="connsiteY2" fmla="*/ 94380 h 1845735"/>
                <a:gd name="connsiteX3" fmla="*/ 429630 w 429630"/>
                <a:gd name="connsiteY3" fmla="*/ 5480 h 1845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630" h="1845735">
                  <a:moveTo>
                    <a:pt x="23808" y="1845735"/>
                  </a:moveTo>
                  <a:cubicBezTo>
                    <a:pt x="-13835" y="1532247"/>
                    <a:pt x="-7075" y="977030"/>
                    <a:pt x="45745" y="685138"/>
                  </a:cubicBezTo>
                  <a:cubicBezTo>
                    <a:pt x="98565" y="393246"/>
                    <a:pt x="276749" y="207656"/>
                    <a:pt x="340730" y="94380"/>
                  </a:cubicBezTo>
                  <a:cubicBezTo>
                    <a:pt x="404711" y="-18896"/>
                    <a:pt x="419046" y="-1929"/>
                    <a:pt x="429630" y="5480"/>
                  </a:cubicBezTo>
                </a:path>
              </a:pathLst>
            </a:custGeom>
            <a:noFill/>
            <a:ln w="28575">
              <a:solidFill>
                <a:srgbClr val="009BD2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56674" name="Titel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altLang="nl-NL" sz="2200" dirty="0">
                <a:ea typeface="Verdana" panose="020B0604030504040204" pitchFamily="34" charset="0"/>
                <a:cs typeface="Verdana" panose="020B0604030504040204" pitchFamily="34" charset="0"/>
              </a:rPr>
              <a:t>Heroriëntatie van de geulen na afsluiting Zuiderzee</a:t>
            </a:r>
            <a:r>
              <a:rPr lang="nl-NL" altLang="nl-NL" sz="2000" dirty="0"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nl-NL" altLang="nl-NL" sz="2000" dirty="0"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nl-NL" altLang="nl-NL" sz="14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D9A45BC-4C76-3248-9587-5268B0BA2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5" y="1813320"/>
            <a:ext cx="10515600" cy="247255"/>
          </a:xfrm>
        </p:spPr>
        <p:txBody>
          <a:bodyPr>
            <a:normAutofit/>
          </a:bodyPr>
          <a:lstStyle/>
          <a:p>
            <a:r>
              <a:rPr lang="nl-NL" altLang="nl-NL" sz="1400" dirty="0">
                <a:ea typeface="Verdana" panose="020B0604030504040204" pitchFamily="34" charset="0"/>
                <a:cs typeface="Verdana" panose="020B0604030504040204" pitchFamily="34" charset="0"/>
              </a:rPr>
              <a:t>Nog steeds gaande.</a:t>
            </a:r>
            <a:endParaRPr lang="nl-NL" sz="140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155C3F-29CE-F94F-A63B-01E5D143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20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nl-NL" sz="2200" dirty="0" err="1"/>
              <a:t>Ook</a:t>
            </a:r>
            <a:r>
              <a:rPr lang="en-US" altLang="nl-NL" sz="2200" dirty="0"/>
              <a:t> </a:t>
            </a:r>
            <a:r>
              <a:rPr lang="en-US" altLang="nl-NL" sz="2200" dirty="0" err="1"/>
              <a:t>afsluiting</a:t>
            </a:r>
            <a:r>
              <a:rPr lang="en-US" altLang="nl-NL" sz="2200" dirty="0"/>
              <a:t> </a:t>
            </a:r>
            <a:r>
              <a:rPr lang="en-US" altLang="nl-NL" sz="2200" dirty="0" err="1"/>
              <a:t>Lauwerszee</a:t>
            </a:r>
            <a:r>
              <a:rPr lang="en-US" altLang="nl-NL" sz="2200" dirty="0"/>
              <a:t> (1969) </a:t>
            </a:r>
            <a:r>
              <a:rPr lang="en-US" altLang="nl-NL" sz="2200" dirty="0" err="1"/>
              <a:t>leidde</a:t>
            </a:r>
            <a:r>
              <a:rPr lang="en-US" altLang="nl-NL" sz="2200" dirty="0"/>
              <a:t> tot </a:t>
            </a:r>
            <a:r>
              <a:rPr lang="en-US" altLang="nl-NL" sz="2200" dirty="0" err="1"/>
              <a:t>grote</a:t>
            </a:r>
            <a:r>
              <a:rPr lang="en-US" altLang="nl-NL" sz="2200" dirty="0"/>
              <a:t> </a:t>
            </a:r>
            <a:r>
              <a:rPr lang="en-US" altLang="nl-NL" sz="2200" dirty="0" err="1"/>
              <a:t>veranderingen</a:t>
            </a:r>
            <a:endParaRPr lang="nl-NL" altLang="nl-NL" sz="2200" dirty="0">
              <a:solidFill>
                <a:srgbClr val="FF0000"/>
              </a:solidFill>
            </a:endParaRP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EBE1306-F1E0-074C-BD0B-50DF0EF93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600" dirty="0"/>
              <a:t>1/3 minder komberging = 1/3 minder getijdevolume: hoofdgeulen verzanden, heroriëntatie geulen (nog gaande).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/>
          <a:srcRect l="923" r="923"/>
          <a:stretch/>
        </p:blipFill>
        <p:spPr>
          <a:xfrm>
            <a:off x="166507" y="2407490"/>
            <a:ext cx="3684513" cy="20563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38AB390-D958-A24C-B73B-95B6E67D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12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096" y="2159170"/>
            <a:ext cx="3631803" cy="291288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775" y="2159170"/>
            <a:ext cx="3672408" cy="2913403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127176" y="5399531"/>
            <a:ext cx="9028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1958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9676573" y="5399530"/>
            <a:ext cx="9028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</a:p>
        </p:txBody>
      </p:sp>
      <p:sp>
        <p:nvSpPr>
          <p:cNvPr id="4" name="Vrije vorm 3"/>
          <p:cNvSpPr/>
          <p:nvPr/>
        </p:nvSpPr>
        <p:spPr>
          <a:xfrm>
            <a:off x="5073445" y="2507226"/>
            <a:ext cx="1415845" cy="2517058"/>
          </a:xfrm>
          <a:custGeom>
            <a:avLst/>
            <a:gdLst>
              <a:gd name="connsiteX0" fmla="*/ 0 w 1415845"/>
              <a:gd name="connsiteY0" fmla="*/ 0 h 2517058"/>
              <a:gd name="connsiteX1" fmla="*/ 98323 w 1415845"/>
              <a:gd name="connsiteY1" fmla="*/ 678426 h 2517058"/>
              <a:gd name="connsiteX2" fmla="*/ 265471 w 1415845"/>
              <a:gd name="connsiteY2" fmla="*/ 993058 h 2517058"/>
              <a:gd name="connsiteX3" fmla="*/ 599768 w 1415845"/>
              <a:gd name="connsiteY3" fmla="*/ 1278193 h 2517058"/>
              <a:gd name="connsiteX4" fmla="*/ 1022555 w 1415845"/>
              <a:gd name="connsiteY4" fmla="*/ 1435509 h 2517058"/>
              <a:gd name="connsiteX5" fmla="*/ 1268361 w 1415845"/>
              <a:gd name="connsiteY5" fmla="*/ 1740309 h 2517058"/>
              <a:gd name="connsiteX6" fmla="*/ 1386349 w 1415845"/>
              <a:gd name="connsiteY6" fmla="*/ 2241755 h 2517058"/>
              <a:gd name="connsiteX7" fmla="*/ 1415845 w 1415845"/>
              <a:gd name="connsiteY7" fmla="*/ 2517058 h 2517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5845" h="2517058">
                <a:moveTo>
                  <a:pt x="0" y="0"/>
                </a:moveTo>
                <a:cubicBezTo>
                  <a:pt x="27039" y="256458"/>
                  <a:pt x="54078" y="512916"/>
                  <a:pt x="98323" y="678426"/>
                </a:cubicBezTo>
                <a:cubicBezTo>
                  <a:pt x="142568" y="843936"/>
                  <a:pt x="181897" y="893097"/>
                  <a:pt x="265471" y="993058"/>
                </a:cubicBezTo>
                <a:cubicBezTo>
                  <a:pt x="349045" y="1093019"/>
                  <a:pt x="473587" y="1204451"/>
                  <a:pt x="599768" y="1278193"/>
                </a:cubicBezTo>
                <a:cubicBezTo>
                  <a:pt x="725949" y="1351935"/>
                  <a:pt x="911123" y="1358490"/>
                  <a:pt x="1022555" y="1435509"/>
                </a:cubicBezTo>
                <a:cubicBezTo>
                  <a:pt x="1133987" y="1512528"/>
                  <a:pt x="1207729" y="1605935"/>
                  <a:pt x="1268361" y="1740309"/>
                </a:cubicBezTo>
                <a:cubicBezTo>
                  <a:pt x="1328993" y="1874683"/>
                  <a:pt x="1361768" y="2112297"/>
                  <a:pt x="1386349" y="2241755"/>
                </a:cubicBezTo>
                <a:cubicBezTo>
                  <a:pt x="1410930" y="2371213"/>
                  <a:pt x="1413387" y="2444135"/>
                  <a:pt x="1415845" y="2517058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Vrije vorm 4"/>
          <p:cNvSpPr/>
          <p:nvPr/>
        </p:nvSpPr>
        <p:spPr>
          <a:xfrm>
            <a:off x="6145161" y="3726426"/>
            <a:ext cx="1582994" cy="523303"/>
          </a:xfrm>
          <a:custGeom>
            <a:avLst/>
            <a:gdLst>
              <a:gd name="connsiteX0" fmla="*/ 0 w 1582994"/>
              <a:gd name="connsiteY0" fmla="*/ 235974 h 523303"/>
              <a:gd name="connsiteX1" fmla="*/ 245807 w 1582994"/>
              <a:gd name="connsiteY1" fmla="*/ 373626 h 523303"/>
              <a:gd name="connsiteX2" fmla="*/ 501445 w 1582994"/>
              <a:gd name="connsiteY2" fmla="*/ 471948 h 523303"/>
              <a:gd name="connsiteX3" fmla="*/ 865239 w 1582994"/>
              <a:gd name="connsiteY3" fmla="*/ 521109 h 523303"/>
              <a:gd name="connsiteX4" fmla="*/ 1061884 w 1582994"/>
              <a:gd name="connsiteY4" fmla="*/ 403122 h 523303"/>
              <a:gd name="connsiteX5" fmla="*/ 1248697 w 1582994"/>
              <a:gd name="connsiteY5" fmla="*/ 157316 h 523303"/>
              <a:gd name="connsiteX6" fmla="*/ 1465007 w 1582994"/>
              <a:gd name="connsiteY6" fmla="*/ 88490 h 523303"/>
              <a:gd name="connsiteX7" fmla="*/ 1582994 w 1582994"/>
              <a:gd name="connsiteY7" fmla="*/ 0 h 52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2994" h="523303">
                <a:moveTo>
                  <a:pt x="0" y="235974"/>
                </a:moveTo>
                <a:cubicBezTo>
                  <a:pt x="81116" y="285135"/>
                  <a:pt x="162233" y="334297"/>
                  <a:pt x="245807" y="373626"/>
                </a:cubicBezTo>
                <a:cubicBezTo>
                  <a:pt x="329381" y="412955"/>
                  <a:pt x="398206" y="447368"/>
                  <a:pt x="501445" y="471948"/>
                </a:cubicBezTo>
                <a:cubicBezTo>
                  <a:pt x="604684" y="496528"/>
                  <a:pt x="771833" y="532580"/>
                  <a:pt x="865239" y="521109"/>
                </a:cubicBezTo>
                <a:cubicBezTo>
                  <a:pt x="958646" y="509638"/>
                  <a:pt x="997974" y="463754"/>
                  <a:pt x="1061884" y="403122"/>
                </a:cubicBezTo>
                <a:cubicBezTo>
                  <a:pt x="1125794" y="342490"/>
                  <a:pt x="1181510" y="209755"/>
                  <a:pt x="1248697" y="157316"/>
                </a:cubicBezTo>
                <a:cubicBezTo>
                  <a:pt x="1315884" y="104877"/>
                  <a:pt x="1409291" y="114709"/>
                  <a:pt x="1465007" y="88490"/>
                </a:cubicBezTo>
                <a:cubicBezTo>
                  <a:pt x="1520723" y="62271"/>
                  <a:pt x="1551858" y="31135"/>
                  <a:pt x="1582994" y="0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rije vorm 14"/>
          <p:cNvSpPr/>
          <p:nvPr/>
        </p:nvSpPr>
        <p:spPr>
          <a:xfrm>
            <a:off x="9061876" y="2415048"/>
            <a:ext cx="2412370" cy="1776125"/>
          </a:xfrm>
          <a:custGeom>
            <a:avLst/>
            <a:gdLst>
              <a:gd name="connsiteX0" fmla="*/ 0 w 2703871"/>
              <a:gd name="connsiteY0" fmla="*/ 0 h 1733108"/>
              <a:gd name="connsiteX1" fmla="*/ 334297 w 2703871"/>
              <a:gd name="connsiteY1" fmla="*/ 39329 h 1733108"/>
              <a:gd name="connsiteX2" fmla="*/ 442452 w 2703871"/>
              <a:gd name="connsiteY2" fmla="*/ 147483 h 1733108"/>
              <a:gd name="connsiteX3" fmla="*/ 462116 w 2703871"/>
              <a:gd name="connsiteY3" fmla="*/ 393290 h 1733108"/>
              <a:gd name="connsiteX4" fmla="*/ 324465 w 2703871"/>
              <a:gd name="connsiteY4" fmla="*/ 668593 h 1733108"/>
              <a:gd name="connsiteX5" fmla="*/ 294968 w 2703871"/>
              <a:gd name="connsiteY5" fmla="*/ 973393 h 1733108"/>
              <a:gd name="connsiteX6" fmla="*/ 383458 w 2703871"/>
              <a:gd name="connsiteY6" fmla="*/ 1189703 h 1733108"/>
              <a:gd name="connsiteX7" fmla="*/ 540774 w 2703871"/>
              <a:gd name="connsiteY7" fmla="*/ 1317522 h 1733108"/>
              <a:gd name="connsiteX8" fmla="*/ 816078 w 2703871"/>
              <a:gd name="connsiteY8" fmla="*/ 1465006 h 1733108"/>
              <a:gd name="connsiteX9" fmla="*/ 1111045 w 2703871"/>
              <a:gd name="connsiteY9" fmla="*/ 1435509 h 1733108"/>
              <a:gd name="connsiteX10" fmla="*/ 1238865 w 2703871"/>
              <a:gd name="connsiteY10" fmla="*/ 1435509 h 1733108"/>
              <a:gd name="connsiteX11" fmla="*/ 1681316 w 2703871"/>
              <a:gd name="connsiteY11" fmla="*/ 1700980 h 1733108"/>
              <a:gd name="connsiteX12" fmla="*/ 1927123 w 2703871"/>
              <a:gd name="connsiteY12" fmla="*/ 1720645 h 1733108"/>
              <a:gd name="connsiteX13" fmla="*/ 2182761 w 2703871"/>
              <a:gd name="connsiteY13" fmla="*/ 1730477 h 1733108"/>
              <a:gd name="connsiteX14" fmla="*/ 2418736 w 2703871"/>
              <a:gd name="connsiteY14" fmla="*/ 1671483 h 1733108"/>
              <a:gd name="connsiteX15" fmla="*/ 2536723 w 2703871"/>
              <a:gd name="connsiteY15" fmla="*/ 1651819 h 1733108"/>
              <a:gd name="connsiteX16" fmla="*/ 2703871 w 2703871"/>
              <a:gd name="connsiteY16" fmla="*/ 1632154 h 1733108"/>
              <a:gd name="connsiteX0" fmla="*/ 0 w 2703871"/>
              <a:gd name="connsiteY0" fmla="*/ 0 h 1733108"/>
              <a:gd name="connsiteX1" fmla="*/ 334297 w 2703871"/>
              <a:gd name="connsiteY1" fmla="*/ 39329 h 1733108"/>
              <a:gd name="connsiteX2" fmla="*/ 442452 w 2703871"/>
              <a:gd name="connsiteY2" fmla="*/ 147483 h 1733108"/>
              <a:gd name="connsiteX3" fmla="*/ 462116 w 2703871"/>
              <a:gd name="connsiteY3" fmla="*/ 393290 h 1733108"/>
              <a:gd name="connsiteX4" fmla="*/ 324465 w 2703871"/>
              <a:gd name="connsiteY4" fmla="*/ 668593 h 1733108"/>
              <a:gd name="connsiteX5" fmla="*/ 294968 w 2703871"/>
              <a:gd name="connsiteY5" fmla="*/ 973393 h 1733108"/>
              <a:gd name="connsiteX6" fmla="*/ 383458 w 2703871"/>
              <a:gd name="connsiteY6" fmla="*/ 1189703 h 1733108"/>
              <a:gd name="connsiteX7" fmla="*/ 540774 w 2703871"/>
              <a:gd name="connsiteY7" fmla="*/ 1317522 h 1733108"/>
              <a:gd name="connsiteX8" fmla="*/ 816078 w 2703871"/>
              <a:gd name="connsiteY8" fmla="*/ 1465006 h 1733108"/>
              <a:gd name="connsiteX9" fmla="*/ 1238865 w 2703871"/>
              <a:gd name="connsiteY9" fmla="*/ 1435509 h 1733108"/>
              <a:gd name="connsiteX10" fmla="*/ 1681316 w 2703871"/>
              <a:gd name="connsiteY10" fmla="*/ 1700980 h 1733108"/>
              <a:gd name="connsiteX11" fmla="*/ 1927123 w 2703871"/>
              <a:gd name="connsiteY11" fmla="*/ 1720645 h 1733108"/>
              <a:gd name="connsiteX12" fmla="*/ 2182761 w 2703871"/>
              <a:gd name="connsiteY12" fmla="*/ 1730477 h 1733108"/>
              <a:gd name="connsiteX13" fmla="*/ 2418736 w 2703871"/>
              <a:gd name="connsiteY13" fmla="*/ 1671483 h 1733108"/>
              <a:gd name="connsiteX14" fmla="*/ 2536723 w 2703871"/>
              <a:gd name="connsiteY14" fmla="*/ 1651819 h 1733108"/>
              <a:gd name="connsiteX15" fmla="*/ 2703871 w 2703871"/>
              <a:gd name="connsiteY15" fmla="*/ 1632154 h 1733108"/>
              <a:gd name="connsiteX0" fmla="*/ 0 w 2703871"/>
              <a:gd name="connsiteY0" fmla="*/ 0 h 1733108"/>
              <a:gd name="connsiteX1" fmla="*/ 334297 w 2703871"/>
              <a:gd name="connsiteY1" fmla="*/ 39329 h 1733108"/>
              <a:gd name="connsiteX2" fmla="*/ 442452 w 2703871"/>
              <a:gd name="connsiteY2" fmla="*/ 147483 h 1733108"/>
              <a:gd name="connsiteX3" fmla="*/ 462116 w 2703871"/>
              <a:gd name="connsiteY3" fmla="*/ 393290 h 1733108"/>
              <a:gd name="connsiteX4" fmla="*/ 324465 w 2703871"/>
              <a:gd name="connsiteY4" fmla="*/ 668593 h 1733108"/>
              <a:gd name="connsiteX5" fmla="*/ 294968 w 2703871"/>
              <a:gd name="connsiteY5" fmla="*/ 973393 h 1733108"/>
              <a:gd name="connsiteX6" fmla="*/ 383458 w 2703871"/>
              <a:gd name="connsiteY6" fmla="*/ 1189703 h 1733108"/>
              <a:gd name="connsiteX7" fmla="*/ 540774 w 2703871"/>
              <a:gd name="connsiteY7" fmla="*/ 1317522 h 1733108"/>
              <a:gd name="connsiteX8" fmla="*/ 816078 w 2703871"/>
              <a:gd name="connsiteY8" fmla="*/ 1465006 h 1733108"/>
              <a:gd name="connsiteX9" fmla="*/ 1681316 w 2703871"/>
              <a:gd name="connsiteY9" fmla="*/ 1700980 h 1733108"/>
              <a:gd name="connsiteX10" fmla="*/ 1927123 w 2703871"/>
              <a:gd name="connsiteY10" fmla="*/ 1720645 h 1733108"/>
              <a:gd name="connsiteX11" fmla="*/ 2182761 w 2703871"/>
              <a:gd name="connsiteY11" fmla="*/ 1730477 h 1733108"/>
              <a:gd name="connsiteX12" fmla="*/ 2418736 w 2703871"/>
              <a:gd name="connsiteY12" fmla="*/ 1671483 h 1733108"/>
              <a:gd name="connsiteX13" fmla="*/ 2536723 w 2703871"/>
              <a:gd name="connsiteY13" fmla="*/ 1651819 h 1733108"/>
              <a:gd name="connsiteX14" fmla="*/ 2703871 w 2703871"/>
              <a:gd name="connsiteY14" fmla="*/ 1632154 h 1733108"/>
              <a:gd name="connsiteX0" fmla="*/ 42796 w 2412370"/>
              <a:gd name="connsiteY0" fmla="*/ 0 h 1693779"/>
              <a:gd name="connsiteX1" fmla="*/ 150951 w 2412370"/>
              <a:gd name="connsiteY1" fmla="*/ 108154 h 1693779"/>
              <a:gd name="connsiteX2" fmla="*/ 170615 w 2412370"/>
              <a:gd name="connsiteY2" fmla="*/ 353961 h 1693779"/>
              <a:gd name="connsiteX3" fmla="*/ 32964 w 2412370"/>
              <a:gd name="connsiteY3" fmla="*/ 629264 h 1693779"/>
              <a:gd name="connsiteX4" fmla="*/ 3467 w 2412370"/>
              <a:gd name="connsiteY4" fmla="*/ 934064 h 1693779"/>
              <a:gd name="connsiteX5" fmla="*/ 91957 w 2412370"/>
              <a:gd name="connsiteY5" fmla="*/ 1150374 h 1693779"/>
              <a:gd name="connsiteX6" fmla="*/ 249273 w 2412370"/>
              <a:gd name="connsiteY6" fmla="*/ 1278193 h 1693779"/>
              <a:gd name="connsiteX7" fmla="*/ 524577 w 2412370"/>
              <a:gd name="connsiteY7" fmla="*/ 1425677 h 1693779"/>
              <a:gd name="connsiteX8" fmla="*/ 1389815 w 2412370"/>
              <a:gd name="connsiteY8" fmla="*/ 1661651 h 1693779"/>
              <a:gd name="connsiteX9" fmla="*/ 1635622 w 2412370"/>
              <a:gd name="connsiteY9" fmla="*/ 1681316 h 1693779"/>
              <a:gd name="connsiteX10" fmla="*/ 1891260 w 2412370"/>
              <a:gd name="connsiteY10" fmla="*/ 1691148 h 1693779"/>
              <a:gd name="connsiteX11" fmla="*/ 2127235 w 2412370"/>
              <a:gd name="connsiteY11" fmla="*/ 1632154 h 1693779"/>
              <a:gd name="connsiteX12" fmla="*/ 2245222 w 2412370"/>
              <a:gd name="connsiteY12" fmla="*/ 1612490 h 1693779"/>
              <a:gd name="connsiteX13" fmla="*/ 2412370 w 2412370"/>
              <a:gd name="connsiteY13" fmla="*/ 1592825 h 1693779"/>
              <a:gd name="connsiteX0" fmla="*/ 150951 w 2412370"/>
              <a:gd name="connsiteY0" fmla="*/ 0 h 1585625"/>
              <a:gd name="connsiteX1" fmla="*/ 170615 w 2412370"/>
              <a:gd name="connsiteY1" fmla="*/ 245807 h 1585625"/>
              <a:gd name="connsiteX2" fmla="*/ 32964 w 2412370"/>
              <a:gd name="connsiteY2" fmla="*/ 521110 h 1585625"/>
              <a:gd name="connsiteX3" fmla="*/ 3467 w 2412370"/>
              <a:gd name="connsiteY3" fmla="*/ 825910 h 1585625"/>
              <a:gd name="connsiteX4" fmla="*/ 91957 w 2412370"/>
              <a:gd name="connsiteY4" fmla="*/ 1042220 h 1585625"/>
              <a:gd name="connsiteX5" fmla="*/ 249273 w 2412370"/>
              <a:gd name="connsiteY5" fmla="*/ 1170039 h 1585625"/>
              <a:gd name="connsiteX6" fmla="*/ 524577 w 2412370"/>
              <a:gd name="connsiteY6" fmla="*/ 1317523 h 1585625"/>
              <a:gd name="connsiteX7" fmla="*/ 1389815 w 2412370"/>
              <a:gd name="connsiteY7" fmla="*/ 1553497 h 1585625"/>
              <a:gd name="connsiteX8" fmla="*/ 1635622 w 2412370"/>
              <a:gd name="connsiteY8" fmla="*/ 1573162 h 1585625"/>
              <a:gd name="connsiteX9" fmla="*/ 1891260 w 2412370"/>
              <a:gd name="connsiteY9" fmla="*/ 1582994 h 1585625"/>
              <a:gd name="connsiteX10" fmla="*/ 2127235 w 2412370"/>
              <a:gd name="connsiteY10" fmla="*/ 1524000 h 1585625"/>
              <a:gd name="connsiteX11" fmla="*/ 2245222 w 2412370"/>
              <a:gd name="connsiteY11" fmla="*/ 1504336 h 1585625"/>
              <a:gd name="connsiteX12" fmla="*/ 2412370 w 2412370"/>
              <a:gd name="connsiteY12" fmla="*/ 1484671 h 1585625"/>
              <a:gd name="connsiteX0" fmla="*/ 17601 w 2412370"/>
              <a:gd name="connsiteY0" fmla="*/ 0 h 1776125"/>
              <a:gd name="connsiteX1" fmla="*/ 170615 w 2412370"/>
              <a:gd name="connsiteY1" fmla="*/ 436307 h 1776125"/>
              <a:gd name="connsiteX2" fmla="*/ 32964 w 2412370"/>
              <a:gd name="connsiteY2" fmla="*/ 711610 h 1776125"/>
              <a:gd name="connsiteX3" fmla="*/ 3467 w 2412370"/>
              <a:gd name="connsiteY3" fmla="*/ 1016410 h 1776125"/>
              <a:gd name="connsiteX4" fmla="*/ 91957 w 2412370"/>
              <a:gd name="connsiteY4" fmla="*/ 1232720 h 1776125"/>
              <a:gd name="connsiteX5" fmla="*/ 249273 w 2412370"/>
              <a:gd name="connsiteY5" fmla="*/ 1360539 h 1776125"/>
              <a:gd name="connsiteX6" fmla="*/ 524577 w 2412370"/>
              <a:gd name="connsiteY6" fmla="*/ 1508023 h 1776125"/>
              <a:gd name="connsiteX7" fmla="*/ 1389815 w 2412370"/>
              <a:gd name="connsiteY7" fmla="*/ 1743997 h 1776125"/>
              <a:gd name="connsiteX8" fmla="*/ 1635622 w 2412370"/>
              <a:gd name="connsiteY8" fmla="*/ 1763662 h 1776125"/>
              <a:gd name="connsiteX9" fmla="*/ 1891260 w 2412370"/>
              <a:gd name="connsiteY9" fmla="*/ 1773494 h 1776125"/>
              <a:gd name="connsiteX10" fmla="*/ 2127235 w 2412370"/>
              <a:gd name="connsiteY10" fmla="*/ 1714500 h 1776125"/>
              <a:gd name="connsiteX11" fmla="*/ 2245222 w 2412370"/>
              <a:gd name="connsiteY11" fmla="*/ 1694836 h 1776125"/>
              <a:gd name="connsiteX12" fmla="*/ 2412370 w 2412370"/>
              <a:gd name="connsiteY12" fmla="*/ 1675171 h 177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12370" h="1776125">
                <a:moveTo>
                  <a:pt x="17601" y="0"/>
                </a:moveTo>
                <a:cubicBezTo>
                  <a:pt x="38904" y="58994"/>
                  <a:pt x="168054" y="317705"/>
                  <a:pt x="170615" y="436307"/>
                </a:cubicBezTo>
                <a:cubicBezTo>
                  <a:pt x="173176" y="554909"/>
                  <a:pt x="60822" y="614926"/>
                  <a:pt x="32964" y="711610"/>
                </a:cubicBezTo>
                <a:cubicBezTo>
                  <a:pt x="5106" y="808294"/>
                  <a:pt x="-6365" y="929558"/>
                  <a:pt x="3467" y="1016410"/>
                </a:cubicBezTo>
                <a:cubicBezTo>
                  <a:pt x="13299" y="1103262"/>
                  <a:pt x="50989" y="1175365"/>
                  <a:pt x="91957" y="1232720"/>
                </a:cubicBezTo>
                <a:cubicBezTo>
                  <a:pt x="132925" y="1290075"/>
                  <a:pt x="177170" y="1314655"/>
                  <a:pt x="249273" y="1360539"/>
                </a:cubicBezTo>
                <a:cubicBezTo>
                  <a:pt x="321376" y="1406423"/>
                  <a:pt x="334487" y="1444113"/>
                  <a:pt x="524577" y="1508023"/>
                </a:cubicBezTo>
                <a:cubicBezTo>
                  <a:pt x="714667" y="1571933"/>
                  <a:pt x="1204641" y="1701391"/>
                  <a:pt x="1389815" y="1743997"/>
                </a:cubicBezTo>
                <a:cubicBezTo>
                  <a:pt x="1574989" y="1786603"/>
                  <a:pt x="1552048" y="1758746"/>
                  <a:pt x="1635622" y="1763662"/>
                </a:cubicBezTo>
                <a:cubicBezTo>
                  <a:pt x="1719196" y="1768578"/>
                  <a:pt x="1809325" y="1781688"/>
                  <a:pt x="1891260" y="1773494"/>
                </a:cubicBezTo>
                <a:cubicBezTo>
                  <a:pt x="1973196" y="1765300"/>
                  <a:pt x="2068241" y="1727610"/>
                  <a:pt x="2127235" y="1714500"/>
                </a:cubicBezTo>
                <a:cubicBezTo>
                  <a:pt x="2186229" y="1701390"/>
                  <a:pt x="2197699" y="1701391"/>
                  <a:pt x="2245222" y="1694836"/>
                </a:cubicBezTo>
                <a:cubicBezTo>
                  <a:pt x="2292745" y="1688281"/>
                  <a:pt x="2352557" y="1681726"/>
                  <a:pt x="2412370" y="1675171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Vrije vorm 16"/>
          <p:cNvSpPr/>
          <p:nvPr/>
        </p:nvSpPr>
        <p:spPr>
          <a:xfrm>
            <a:off x="9350477" y="2920181"/>
            <a:ext cx="2015613" cy="720781"/>
          </a:xfrm>
          <a:custGeom>
            <a:avLst/>
            <a:gdLst>
              <a:gd name="connsiteX0" fmla="*/ 0 w 2015613"/>
              <a:gd name="connsiteY0" fmla="*/ 0 h 720781"/>
              <a:gd name="connsiteX1" fmla="*/ 117988 w 2015613"/>
              <a:gd name="connsiteY1" fmla="*/ 245806 h 720781"/>
              <a:gd name="connsiteX2" fmla="*/ 334297 w 2015613"/>
              <a:gd name="connsiteY2" fmla="*/ 521109 h 720781"/>
              <a:gd name="connsiteX3" fmla="*/ 668594 w 2015613"/>
              <a:gd name="connsiteY3" fmla="*/ 717754 h 720781"/>
              <a:gd name="connsiteX4" fmla="*/ 953729 w 2015613"/>
              <a:gd name="connsiteY4" fmla="*/ 639096 h 720781"/>
              <a:gd name="connsiteX5" fmla="*/ 1396181 w 2015613"/>
              <a:gd name="connsiteY5" fmla="*/ 619432 h 720781"/>
              <a:gd name="connsiteX6" fmla="*/ 1553497 w 2015613"/>
              <a:gd name="connsiteY6" fmla="*/ 521109 h 720781"/>
              <a:gd name="connsiteX7" fmla="*/ 1809136 w 2015613"/>
              <a:gd name="connsiteY7" fmla="*/ 511277 h 720781"/>
              <a:gd name="connsiteX8" fmla="*/ 2015613 w 2015613"/>
              <a:gd name="connsiteY8" fmla="*/ 501445 h 72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5613" h="720781">
                <a:moveTo>
                  <a:pt x="0" y="0"/>
                </a:moveTo>
                <a:cubicBezTo>
                  <a:pt x="31136" y="79477"/>
                  <a:pt x="62272" y="158955"/>
                  <a:pt x="117988" y="245806"/>
                </a:cubicBezTo>
                <a:cubicBezTo>
                  <a:pt x="173704" y="332657"/>
                  <a:pt x="242529" y="442451"/>
                  <a:pt x="334297" y="521109"/>
                </a:cubicBezTo>
                <a:cubicBezTo>
                  <a:pt x="426065" y="599767"/>
                  <a:pt x="565355" y="698090"/>
                  <a:pt x="668594" y="717754"/>
                </a:cubicBezTo>
                <a:cubicBezTo>
                  <a:pt x="771833" y="737418"/>
                  <a:pt x="832465" y="655483"/>
                  <a:pt x="953729" y="639096"/>
                </a:cubicBezTo>
                <a:cubicBezTo>
                  <a:pt x="1074993" y="622709"/>
                  <a:pt x="1296220" y="639096"/>
                  <a:pt x="1396181" y="619432"/>
                </a:cubicBezTo>
                <a:cubicBezTo>
                  <a:pt x="1496142" y="599768"/>
                  <a:pt x="1484671" y="539135"/>
                  <a:pt x="1553497" y="521109"/>
                </a:cubicBezTo>
                <a:cubicBezTo>
                  <a:pt x="1622323" y="503083"/>
                  <a:pt x="1809136" y="511277"/>
                  <a:pt x="1809136" y="511277"/>
                </a:cubicBezTo>
                <a:lnTo>
                  <a:pt x="2015613" y="501445"/>
                </a:ln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rije vorm 17"/>
          <p:cNvSpPr/>
          <p:nvPr/>
        </p:nvSpPr>
        <p:spPr>
          <a:xfrm>
            <a:off x="5584723" y="3211359"/>
            <a:ext cx="1779638" cy="501394"/>
          </a:xfrm>
          <a:custGeom>
            <a:avLst/>
            <a:gdLst>
              <a:gd name="connsiteX0" fmla="*/ 0 w 1779638"/>
              <a:gd name="connsiteY0" fmla="*/ 229931 h 501394"/>
              <a:gd name="connsiteX1" fmla="*/ 314632 w 1779638"/>
              <a:gd name="connsiteY1" fmla="*/ 485570 h 501394"/>
              <a:gd name="connsiteX2" fmla="*/ 678425 w 1779638"/>
              <a:gd name="connsiteY2" fmla="*/ 456073 h 501394"/>
              <a:gd name="connsiteX3" fmla="*/ 904567 w 1779638"/>
              <a:gd name="connsiteY3" fmla="*/ 308589 h 501394"/>
              <a:gd name="connsiteX4" fmla="*/ 1052051 w 1779638"/>
              <a:gd name="connsiteY4" fmla="*/ 190602 h 501394"/>
              <a:gd name="connsiteX5" fmla="*/ 1111045 w 1779638"/>
              <a:gd name="connsiteY5" fmla="*/ 141441 h 501394"/>
              <a:gd name="connsiteX6" fmla="*/ 1189703 w 1779638"/>
              <a:gd name="connsiteY6" fmla="*/ 52951 h 501394"/>
              <a:gd name="connsiteX7" fmla="*/ 1258529 w 1779638"/>
              <a:gd name="connsiteY7" fmla="*/ 13622 h 501394"/>
              <a:gd name="connsiteX8" fmla="*/ 1327354 w 1779638"/>
              <a:gd name="connsiteY8" fmla="*/ 3789 h 501394"/>
              <a:gd name="connsiteX9" fmla="*/ 1386348 w 1779638"/>
              <a:gd name="connsiteY9" fmla="*/ 72615 h 501394"/>
              <a:gd name="connsiteX10" fmla="*/ 1553496 w 1779638"/>
              <a:gd name="connsiteY10" fmla="*/ 92280 h 501394"/>
              <a:gd name="connsiteX11" fmla="*/ 1661651 w 1779638"/>
              <a:gd name="connsiteY11" fmla="*/ 72615 h 501394"/>
              <a:gd name="connsiteX12" fmla="*/ 1779638 w 1779638"/>
              <a:gd name="connsiteY12" fmla="*/ 23454 h 501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79638" h="501394">
                <a:moveTo>
                  <a:pt x="0" y="229931"/>
                </a:moveTo>
                <a:cubicBezTo>
                  <a:pt x="100780" y="338905"/>
                  <a:pt x="201561" y="447880"/>
                  <a:pt x="314632" y="485570"/>
                </a:cubicBezTo>
                <a:cubicBezTo>
                  <a:pt x="427703" y="523260"/>
                  <a:pt x="580103" y="485570"/>
                  <a:pt x="678425" y="456073"/>
                </a:cubicBezTo>
                <a:cubicBezTo>
                  <a:pt x="776747" y="426576"/>
                  <a:pt x="842296" y="352834"/>
                  <a:pt x="904567" y="308589"/>
                </a:cubicBezTo>
                <a:cubicBezTo>
                  <a:pt x="966838" y="264344"/>
                  <a:pt x="1017638" y="218460"/>
                  <a:pt x="1052051" y="190602"/>
                </a:cubicBezTo>
                <a:cubicBezTo>
                  <a:pt x="1086464" y="162744"/>
                  <a:pt x="1088103" y="164383"/>
                  <a:pt x="1111045" y="141441"/>
                </a:cubicBezTo>
                <a:cubicBezTo>
                  <a:pt x="1133987" y="118499"/>
                  <a:pt x="1165122" y="74254"/>
                  <a:pt x="1189703" y="52951"/>
                </a:cubicBezTo>
                <a:cubicBezTo>
                  <a:pt x="1214284" y="31648"/>
                  <a:pt x="1235587" y="21816"/>
                  <a:pt x="1258529" y="13622"/>
                </a:cubicBezTo>
                <a:cubicBezTo>
                  <a:pt x="1281471" y="5428"/>
                  <a:pt x="1306051" y="-6043"/>
                  <a:pt x="1327354" y="3789"/>
                </a:cubicBezTo>
                <a:cubicBezTo>
                  <a:pt x="1348657" y="13621"/>
                  <a:pt x="1348658" y="57867"/>
                  <a:pt x="1386348" y="72615"/>
                </a:cubicBezTo>
                <a:cubicBezTo>
                  <a:pt x="1424038" y="87363"/>
                  <a:pt x="1507612" y="92280"/>
                  <a:pt x="1553496" y="92280"/>
                </a:cubicBezTo>
                <a:cubicBezTo>
                  <a:pt x="1599380" y="92280"/>
                  <a:pt x="1623961" y="84086"/>
                  <a:pt x="1661651" y="72615"/>
                </a:cubicBezTo>
                <a:cubicBezTo>
                  <a:pt x="1699341" y="61144"/>
                  <a:pt x="1739489" y="42299"/>
                  <a:pt x="1779638" y="23454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 18"/>
          <p:cNvSpPr/>
          <p:nvPr/>
        </p:nvSpPr>
        <p:spPr>
          <a:xfrm>
            <a:off x="10491018" y="3175090"/>
            <a:ext cx="924233" cy="374355"/>
          </a:xfrm>
          <a:custGeom>
            <a:avLst/>
            <a:gdLst>
              <a:gd name="connsiteX0" fmla="*/ 0 w 914400"/>
              <a:gd name="connsiteY0" fmla="*/ 337466 h 337466"/>
              <a:gd name="connsiteX1" fmla="*/ 206477 w 914400"/>
              <a:gd name="connsiteY1" fmla="*/ 229311 h 337466"/>
              <a:gd name="connsiteX2" fmla="*/ 304800 w 914400"/>
              <a:gd name="connsiteY2" fmla="*/ 180150 h 337466"/>
              <a:gd name="connsiteX3" fmla="*/ 412954 w 914400"/>
              <a:gd name="connsiteY3" fmla="*/ 170318 h 337466"/>
              <a:gd name="connsiteX4" fmla="*/ 491613 w 914400"/>
              <a:gd name="connsiteY4" fmla="*/ 140821 h 337466"/>
              <a:gd name="connsiteX5" fmla="*/ 540774 w 914400"/>
              <a:gd name="connsiteY5" fmla="*/ 13002 h 337466"/>
              <a:gd name="connsiteX6" fmla="*/ 639096 w 914400"/>
              <a:gd name="connsiteY6" fmla="*/ 3169 h 337466"/>
              <a:gd name="connsiteX7" fmla="*/ 914400 w 914400"/>
              <a:gd name="connsiteY7" fmla="*/ 3169 h 337466"/>
              <a:gd name="connsiteX8" fmla="*/ 884903 w 914400"/>
              <a:gd name="connsiteY8" fmla="*/ 3169 h 337466"/>
              <a:gd name="connsiteX0" fmla="*/ 0 w 914400"/>
              <a:gd name="connsiteY0" fmla="*/ 339515 h 339515"/>
              <a:gd name="connsiteX1" fmla="*/ 206477 w 914400"/>
              <a:gd name="connsiteY1" fmla="*/ 231360 h 339515"/>
              <a:gd name="connsiteX2" fmla="*/ 304800 w 914400"/>
              <a:gd name="connsiteY2" fmla="*/ 182199 h 339515"/>
              <a:gd name="connsiteX3" fmla="*/ 412954 w 914400"/>
              <a:gd name="connsiteY3" fmla="*/ 172367 h 339515"/>
              <a:gd name="connsiteX4" fmla="*/ 540774 w 914400"/>
              <a:gd name="connsiteY4" fmla="*/ 15051 h 339515"/>
              <a:gd name="connsiteX5" fmla="*/ 639096 w 914400"/>
              <a:gd name="connsiteY5" fmla="*/ 5218 h 339515"/>
              <a:gd name="connsiteX6" fmla="*/ 914400 w 914400"/>
              <a:gd name="connsiteY6" fmla="*/ 5218 h 339515"/>
              <a:gd name="connsiteX7" fmla="*/ 884903 w 914400"/>
              <a:gd name="connsiteY7" fmla="*/ 5218 h 339515"/>
              <a:gd name="connsiteX0" fmla="*/ 0 w 914400"/>
              <a:gd name="connsiteY0" fmla="*/ 335026 h 335026"/>
              <a:gd name="connsiteX1" fmla="*/ 206477 w 914400"/>
              <a:gd name="connsiteY1" fmla="*/ 226871 h 335026"/>
              <a:gd name="connsiteX2" fmla="*/ 304800 w 914400"/>
              <a:gd name="connsiteY2" fmla="*/ 177710 h 335026"/>
              <a:gd name="connsiteX3" fmla="*/ 412954 w 914400"/>
              <a:gd name="connsiteY3" fmla="*/ 167878 h 335026"/>
              <a:gd name="connsiteX4" fmla="*/ 639096 w 914400"/>
              <a:gd name="connsiteY4" fmla="*/ 729 h 335026"/>
              <a:gd name="connsiteX5" fmla="*/ 914400 w 914400"/>
              <a:gd name="connsiteY5" fmla="*/ 729 h 335026"/>
              <a:gd name="connsiteX6" fmla="*/ 884903 w 914400"/>
              <a:gd name="connsiteY6" fmla="*/ 729 h 335026"/>
              <a:gd name="connsiteX0" fmla="*/ 0 w 924233"/>
              <a:gd name="connsiteY0" fmla="*/ 374355 h 374355"/>
              <a:gd name="connsiteX1" fmla="*/ 216310 w 924233"/>
              <a:gd name="connsiteY1" fmla="*/ 226871 h 374355"/>
              <a:gd name="connsiteX2" fmla="*/ 314633 w 924233"/>
              <a:gd name="connsiteY2" fmla="*/ 177710 h 374355"/>
              <a:gd name="connsiteX3" fmla="*/ 422787 w 924233"/>
              <a:gd name="connsiteY3" fmla="*/ 167878 h 374355"/>
              <a:gd name="connsiteX4" fmla="*/ 648929 w 924233"/>
              <a:gd name="connsiteY4" fmla="*/ 729 h 374355"/>
              <a:gd name="connsiteX5" fmla="*/ 924233 w 924233"/>
              <a:gd name="connsiteY5" fmla="*/ 729 h 374355"/>
              <a:gd name="connsiteX6" fmla="*/ 894736 w 924233"/>
              <a:gd name="connsiteY6" fmla="*/ 729 h 37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4233" h="374355">
                <a:moveTo>
                  <a:pt x="0" y="374355"/>
                </a:moveTo>
                <a:cubicBezTo>
                  <a:pt x="72103" y="325194"/>
                  <a:pt x="163871" y="259645"/>
                  <a:pt x="216310" y="226871"/>
                </a:cubicBezTo>
                <a:cubicBezTo>
                  <a:pt x="268749" y="194097"/>
                  <a:pt x="280220" y="187542"/>
                  <a:pt x="314633" y="177710"/>
                </a:cubicBezTo>
                <a:cubicBezTo>
                  <a:pt x="349046" y="167878"/>
                  <a:pt x="367071" y="197375"/>
                  <a:pt x="422787" y="167878"/>
                </a:cubicBezTo>
                <a:cubicBezTo>
                  <a:pt x="478503" y="138381"/>
                  <a:pt x="565355" y="28587"/>
                  <a:pt x="648929" y="729"/>
                </a:cubicBezTo>
                <a:cubicBezTo>
                  <a:pt x="711200" y="-910"/>
                  <a:pt x="924233" y="729"/>
                  <a:pt x="924233" y="729"/>
                </a:cubicBezTo>
                <a:lnTo>
                  <a:pt x="894736" y="729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Vrije vorm 19"/>
          <p:cNvSpPr/>
          <p:nvPr/>
        </p:nvSpPr>
        <p:spPr>
          <a:xfrm>
            <a:off x="10328785" y="3175090"/>
            <a:ext cx="353961" cy="324465"/>
          </a:xfrm>
          <a:custGeom>
            <a:avLst/>
            <a:gdLst>
              <a:gd name="connsiteX0" fmla="*/ 0 w 353961"/>
              <a:gd name="connsiteY0" fmla="*/ 324465 h 324465"/>
              <a:gd name="connsiteX1" fmla="*/ 157316 w 353961"/>
              <a:gd name="connsiteY1" fmla="*/ 127820 h 324465"/>
              <a:gd name="connsiteX2" fmla="*/ 226142 w 353961"/>
              <a:gd name="connsiteY2" fmla="*/ 88491 h 324465"/>
              <a:gd name="connsiteX3" fmla="*/ 294968 w 353961"/>
              <a:gd name="connsiteY3" fmla="*/ 78658 h 324465"/>
              <a:gd name="connsiteX4" fmla="*/ 314632 w 353961"/>
              <a:gd name="connsiteY4" fmla="*/ 29497 h 324465"/>
              <a:gd name="connsiteX5" fmla="*/ 353961 w 353961"/>
              <a:gd name="connsiteY5" fmla="*/ 0 h 32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961" h="324465">
                <a:moveTo>
                  <a:pt x="0" y="324465"/>
                </a:moveTo>
                <a:cubicBezTo>
                  <a:pt x="59813" y="245807"/>
                  <a:pt x="119626" y="167149"/>
                  <a:pt x="157316" y="127820"/>
                </a:cubicBezTo>
                <a:cubicBezTo>
                  <a:pt x="195006" y="88491"/>
                  <a:pt x="203200" y="96685"/>
                  <a:pt x="226142" y="88491"/>
                </a:cubicBezTo>
                <a:cubicBezTo>
                  <a:pt x="249084" y="80297"/>
                  <a:pt x="280220" y="88490"/>
                  <a:pt x="294968" y="78658"/>
                </a:cubicBezTo>
                <a:cubicBezTo>
                  <a:pt x="309716" y="68826"/>
                  <a:pt x="314632" y="29497"/>
                  <a:pt x="314632" y="29497"/>
                </a:cubicBezTo>
                <a:cubicBezTo>
                  <a:pt x="324464" y="16387"/>
                  <a:pt x="339212" y="8193"/>
                  <a:pt x="353961" y="0"/>
                </a:cubicBez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351639" y="3400983"/>
            <a:ext cx="953729" cy="276282"/>
          </a:xfrm>
          <a:custGeom>
            <a:avLst/>
            <a:gdLst>
              <a:gd name="connsiteX0" fmla="*/ 0 w 953729"/>
              <a:gd name="connsiteY0" fmla="*/ 276282 h 276282"/>
              <a:gd name="connsiteX1" fmla="*/ 275303 w 953729"/>
              <a:gd name="connsiteY1" fmla="*/ 266449 h 276282"/>
              <a:gd name="connsiteX2" fmla="*/ 422787 w 953729"/>
              <a:gd name="connsiteY2" fmla="*/ 217288 h 276282"/>
              <a:gd name="connsiteX3" fmla="*/ 599767 w 953729"/>
              <a:gd name="connsiteY3" fmla="*/ 109133 h 276282"/>
              <a:gd name="connsiteX4" fmla="*/ 648929 w 953729"/>
              <a:gd name="connsiteY4" fmla="*/ 40307 h 276282"/>
              <a:gd name="connsiteX5" fmla="*/ 688258 w 953729"/>
              <a:gd name="connsiteY5" fmla="*/ 978 h 276282"/>
              <a:gd name="connsiteX6" fmla="*/ 806245 w 953729"/>
              <a:gd name="connsiteY6" fmla="*/ 79636 h 276282"/>
              <a:gd name="connsiteX7" fmla="*/ 904567 w 953729"/>
              <a:gd name="connsiteY7" fmla="*/ 99301 h 276282"/>
              <a:gd name="connsiteX8" fmla="*/ 953729 w 953729"/>
              <a:gd name="connsiteY8" fmla="*/ 109133 h 27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729" h="276282">
                <a:moveTo>
                  <a:pt x="0" y="276282"/>
                </a:moveTo>
                <a:cubicBezTo>
                  <a:pt x="102419" y="276281"/>
                  <a:pt x="204838" y="276281"/>
                  <a:pt x="275303" y="266449"/>
                </a:cubicBezTo>
                <a:cubicBezTo>
                  <a:pt x="345768" y="256617"/>
                  <a:pt x="368710" y="243507"/>
                  <a:pt x="422787" y="217288"/>
                </a:cubicBezTo>
                <a:cubicBezTo>
                  <a:pt x="476864" y="191069"/>
                  <a:pt x="562077" y="138630"/>
                  <a:pt x="599767" y="109133"/>
                </a:cubicBezTo>
                <a:cubicBezTo>
                  <a:pt x="637457" y="79636"/>
                  <a:pt x="634181" y="58333"/>
                  <a:pt x="648929" y="40307"/>
                </a:cubicBezTo>
                <a:cubicBezTo>
                  <a:pt x="663677" y="22281"/>
                  <a:pt x="662039" y="-5577"/>
                  <a:pt x="688258" y="978"/>
                </a:cubicBezTo>
                <a:cubicBezTo>
                  <a:pt x="714477" y="7533"/>
                  <a:pt x="770194" y="63249"/>
                  <a:pt x="806245" y="79636"/>
                </a:cubicBezTo>
                <a:cubicBezTo>
                  <a:pt x="842297" y="96023"/>
                  <a:pt x="904567" y="99301"/>
                  <a:pt x="904567" y="99301"/>
                </a:cubicBezTo>
                <a:lnTo>
                  <a:pt x="953729" y="10913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/>
          <p:cNvSpPr txBox="1"/>
          <p:nvPr/>
        </p:nvSpPr>
        <p:spPr>
          <a:xfrm>
            <a:off x="10233950" y="30663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10505765" y="38764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06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Zelfs inpoldering </a:t>
            </a:r>
            <a:r>
              <a:rPr lang="nl-NL" dirty="0" err="1"/>
              <a:t>Middelzee</a:t>
            </a:r>
            <a:r>
              <a:rPr lang="nl-NL" dirty="0"/>
              <a:t> na 700 jaar nog merkbaar…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13</a:t>
            </a:fld>
            <a:endParaRPr lang="nl-NL"/>
          </a:p>
        </p:txBody>
      </p:sp>
      <p:grpSp>
        <p:nvGrpSpPr>
          <p:cNvPr id="6" name="Groep 5"/>
          <p:cNvGrpSpPr/>
          <p:nvPr/>
        </p:nvGrpSpPr>
        <p:grpSpPr>
          <a:xfrm>
            <a:off x="3610707" y="1554597"/>
            <a:ext cx="5339311" cy="5303403"/>
            <a:chOff x="3610707" y="1448806"/>
            <a:chExt cx="5339311" cy="530340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1D4C7BD-3757-461A-BF6E-5F3A9A181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554" r="14104" b="4081"/>
            <a:stretch/>
          </p:blipFill>
          <p:spPr>
            <a:xfrm>
              <a:off x="4801942" y="1448806"/>
              <a:ext cx="4148076" cy="5303403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84CC6861-A598-471E-A081-332C9E6E2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2" b="2425"/>
            <a:stretch/>
          </p:blipFill>
          <p:spPr bwMode="auto">
            <a:xfrm>
              <a:off x="3610707" y="1448806"/>
              <a:ext cx="5339311" cy="530340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D67DB8A0-0CC3-4AF5-83E2-627F44BBCED7}"/>
                </a:ext>
              </a:extLst>
            </p:cNvPr>
            <p:cNvSpPr/>
            <p:nvPr/>
          </p:nvSpPr>
          <p:spPr>
            <a:xfrm>
              <a:off x="7077902" y="6444432"/>
              <a:ext cx="18721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400" dirty="0">
                  <a:latin typeface="Arial" panose="020B0604020202020204" pitchFamily="34" charset="0"/>
                  <a:ea typeface="Times New Roman" panose="02020603050405020304" pitchFamily="18" charset="0"/>
                </a:rPr>
                <a:t>Van der Spek (1994).</a:t>
              </a:r>
              <a:endParaRPr lang="nl-NL" sz="1400" dirty="0"/>
            </a:p>
          </p:txBody>
        </p:sp>
      </p:grpSp>
      <p:sp>
        <p:nvSpPr>
          <p:cNvPr id="10" name="Vrije vorm 9"/>
          <p:cNvSpPr/>
          <p:nvPr/>
        </p:nvSpPr>
        <p:spPr>
          <a:xfrm>
            <a:off x="5350933" y="1642533"/>
            <a:ext cx="1902017" cy="4593534"/>
          </a:xfrm>
          <a:custGeom>
            <a:avLst/>
            <a:gdLst>
              <a:gd name="connsiteX0" fmla="*/ 0 w 1902017"/>
              <a:gd name="connsiteY0" fmla="*/ 0 h 4593534"/>
              <a:gd name="connsiteX1" fmla="*/ 778934 w 1902017"/>
              <a:gd name="connsiteY1" fmla="*/ 880534 h 4593534"/>
              <a:gd name="connsiteX2" fmla="*/ 1642534 w 1902017"/>
              <a:gd name="connsiteY2" fmla="*/ 2489200 h 4593534"/>
              <a:gd name="connsiteX3" fmla="*/ 1896534 w 1902017"/>
              <a:gd name="connsiteY3" fmla="*/ 3386667 h 4593534"/>
              <a:gd name="connsiteX4" fmla="*/ 1761067 w 1902017"/>
              <a:gd name="connsiteY4" fmla="*/ 3962400 h 4593534"/>
              <a:gd name="connsiteX5" fmla="*/ 1151467 w 1902017"/>
              <a:gd name="connsiteY5" fmla="*/ 4538134 h 4593534"/>
              <a:gd name="connsiteX6" fmla="*/ 846667 w 1902017"/>
              <a:gd name="connsiteY6" fmla="*/ 4538134 h 459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2017" h="4593534">
                <a:moveTo>
                  <a:pt x="0" y="0"/>
                </a:moveTo>
                <a:cubicBezTo>
                  <a:pt x="252589" y="232833"/>
                  <a:pt x="505178" y="465667"/>
                  <a:pt x="778934" y="880534"/>
                </a:cubicBezTo>
                <a:cubicBezTo>
                  <a:pt x="1052690" y="1295401"/>
                  <a:pt x="1456267" y="2071511"/>
                  <a:pt x="1642534" y="2489200"/>
                </a:cubicBezTo>
                <a:cubicBezTo>
                  <a:pt x="1828801" y="2906889"/>
                  <a:pt x="1876779" y="3141134"/>
                  <a:pt x="1896534" y="3386667"/>
                </a:cubicBezTo>
                <a:cubicBezTo>
                  <a:pt x="1916289" y="3632200"/>
                  <a:pt x="1885245" y="3770489"/>
                  <a:pt x="1761067" y="3962400"/>
                </a:cubicBezTo>
                <a:cubicBezTo>
                  <a:pt x="1636889" y="4154311"/>
                  <a:pt x="1303867" y="4442178"/>
                  <a:pt x="1151467" y="4538134"/>
                </a:cubicBezTo>
                <a:cubicBezTo>
                  <a:pt x="999067" y="4634090"/>
                  <a:pt x="922867" y="4586112"/>
                  <a:pt x="846667" y="4538134"/>
                </a:cubicBezTo>
              </a:path>
            </a:pathLst>
          </a:custGeom>
          <a:noFill/>
          <a:ln w="101600">
            <a:solidFill>
              <a:srgbClr val="009BD2"/>
            </a:solidFill>
            <a:prstDash val="sysDash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5706533" y="1557867"/>
            <a:ext cx="1981200" cy="855803"/>
          </a:xfrm>
          <a:custGeom>
            <a:avLst/>
            <a:gdLst>
              <a:gd name="connsiteX0" fmla="*/ 0 w 1981200"/>
              <a:gd name="connsiteY0" fmla="*/ 0 h 855803"/>
              <a:gd name="connsiteX1" fmla="*/ 389467 w 1981200"/>
              <a:gd name="connsiteY1" fmla="*/ 203200 h 855803"/>
              <a:gd name="connsiteX2" fmla="*/ 694267 w 1981200"/>
              <a:gd name="connsiteY2" fmla="*/ 558800 h 855803"/>
              <a:gd name="connsiteX3" fmla="*/ 1202267 w 1981200"/>
              <a:gd name="connsiteY3" fmla="*/ 829733 h 855803"/>
              <a:gd name="connsiteX4" fmla="*/ 1981200 w 1981200"/>
              <a:gd name="connsiteY4" fmla="*/ 829733 h 855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855803">
                <a:moveTo>
                  <a:pt x="0" y="0"/>
                </a:moveTo>
                <a:cubicBezTo>
                  <a:pt x="136878" y="55033"/>
                  <a:pt x="273756" y="110067"/>
                  <a:pt x="389467" y="203200"/>
                </a:cubicBezTo>
                <a:cubicBezTo>
                  <a:pt x="505178" y="296333"/>
                  <a:pt x="558800" y="454378"/>
                  <a:pt x="694267" y="558800"/>
                </a:cubicBezTo>
                <a:cubicBezTo>
                  <a:pt x="829734" y="663222"/>
                  <a:pt x="987778" y="784578"/>
                  <a:pt x="1202267" y="829733"/>
                </a:cubicBezTo>
                <a:cubicBezTo>
                  <a:pt x="1416756" y="874888"/>
                  <a:pt x="1698978" y="852310"/>
                  <a:pt x="1981200" y="829733"/>
                </a:cubicBezTo>
              </a:path>
            </a:pathLst>
          </a:custGeom>
          <a:noFill/>
          <a:ln w="6032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6707632" y="1813320"/>
            <a:ext cx="5084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7216105" y="3889054"/>
            <a:ext cx="139749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009B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Anno 1300</a:t>
            </a:r>
          </a:p>
        </p:txBody>
      </p:sp>
    </p:spTree>
    <p:extLst>
      <p:ext uri="{BB962C8B-B14F-4D97-AF65-F5344CB8AC3E}">
        <p14:creationId xmlns:p14="http://schemas.microsoft.com/office/powerpoint/2010/main" val="232299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altLang="nl-NL" kern="0" dirty="0"/>
              <a:t>Gevolg: grote morfologische veranderingen</a:t>
            </a:r>
            <a:br>
              <a:rPr lang="nl-NL" altLang="nl-NL" kern="0" dirty="0"/>
            </a:br>
            <a:r>
              <a:rPr lang="en-US" altLang="nl-NL" kern="0" dirty="0">
                <a:solidFill>
                  <a:srgbClr val="0070C0"/>
                </a:solidFill>
              </a:rPr>
              <a:t/>
            </a:r>
            <a:br>
              <a:rPr lang="en-US" altLang="nl-NL" kern="0" dirty="0">
                <a:solidFill>
                  <a:srgbClr val="0070C0"/>
                </a:solidFill>
              </a:rPr>
            </a:b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AE34710-3650-4F40-AB47-00B537266A87}"/>
              </a:ext>
            </a:extLst>
          </p:cNvPr>
          <p:cNvSpPr txBox="1"/>
          <p:nvPr/>
        </p:nvSpPr>
        <p:spPr>
          <a:xfrm>
            <a:off x="874713" y="1808163"/>
            <a:ext cx="1045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68E84C3-A96A-F245-8052-B1B70C41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14</a:t>
            </a:fld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771C607-3FB6-45B2-AC69-499B1580F9EC}"/>
              </a:ext>
            </a:extLst>
          </p:cNvPr>
          <p:cNvSpPr txBox="1"/>
          <p:nvPr/>
        </p:nvSpPr>
        <p:spPr>
          <a:xfrm>
            <a:off x="8207345" y="1718491"/>
            <a:ext cx="3011836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1400" dirty="0">
                <a:latin typeface="Franklin Gothic Book"/>
              </a:rPr>
              <a:t>Patronen: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latin typeface="Franklin Gothic Book"/>
              </a:rPr>
              <a:t>Netto erosie kustzone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Netto sedimentatie in Waddenzee,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Vooral langs vasteland sterke sedimentatie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Geulen richting afgesloten bekkens verzanden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4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400" dirty="0">
              <a:latin typeface="Franklin Gothic Book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2740" t="1585" r="3194" b="7052"/>
          <a:stretch/>
        </p:blipFill>
        <p:spPr>
          <a:xfrm>
            <a:off x="874713" y="1747043"/>
            <a:ext cx="6283171" cy="4340820"/>
          </a:xfrm>
          <a:prstGeom prst="rect">
            <a:avLst/>
          </a:prstGeom>
        </p:spPr>
      </p:pic>
      <p:sp>
        <p:nvSpPr>
          <p:cNvPr id="7" name="Ovaal 6"/>
          <p:cNvSpPr/>
          <p:nvPr/>
        </p:nvSpPr>
        <p:spPr bwMode="auto">
          <a:xfrm>
            <a:off x="2386241" y="4751702"/>
            <a:ext cx="576064" cy="64807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Ovaal 9"/>
          <p:cNvSpPr/>
          <p:nvPr/>
        </p:nvSpPr>
        <p:spPr bwMode="auto">
          <a:xfrm rot="2907346">
            <a:off x="3225759" y="2803454"/>
            <a:ext cx="1005016" cy="205516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Ovaal 10"/>
          <p:cNvSpPr/>
          <p:nvPr/>
        </p:nvSpPr>
        <p:spPr bwMode="auto">
          <a:xfrm>
            <a:off x="5503391" y="2545145"/>
            <a:ext cx="976846" cy="45660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al 11"/>
          <p:cNvSpPr/>
          <p:nvPr/>
        </p:nvSpPr>
        <p:spPr bwMode="auto">
          <a:xfrm rot="20340692">
            <a:off x="4699937" y="2846362"/>
            <a:ext cx="771106" cy="32345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al 12"/>
          <p:cNvSpPr/>
          <p:nvPr/>
        </p:nvSpPr>
        <p:spPr bwMode="auto">
          <a:xfrm rot="5676526">
            <a:off x="1799768" y="4958723"/>
            <a:ext cx="559073" cy="105170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al 13"/>
          <p:cNvSpPr/>
          <p:nvPr/>
        </p:nvSpPr>
        <p:spPr bwMode="auto">
          <a:xfrm rot="1228815">
            <a:off x="803838" y="3674767"/>
            <a:ext cx="722899" cy="2055163"/>
          </a:xfrm>
          <a:prstGeom prst="ellipse">
            <a:avLst/>
          </a:prstGeom>
          <a:noFill/>
          <a:ln w="28575">
            <a:solidFill>
              <a:srgbClr val="009BD2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Ovaal 14"/>
          <p:cNvSpPr/>
          <p:nvPr/>
        </p:nvSpPr>
        <p:spPr bwMode="auto">
          <a:xfrm rot="3335933">
            <a:off x="2264467" y="2290740"/>
            <a:ext cx="722899" cy="1317717"/>
          </a:xfrm>
          <a:prstGeom prst="ellipse">
            <a:avLst/>
          </a:prstGeom>
          <a:noFill/>
          <a:ln w="28575">
            <a:solidFill>
              <a:srgbClr val="009BD2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Ovaal 15"/>
          <p:cNvSpPr/>
          <p:nvPr/>
        </p:nvSpPr>
        <p:spPr bwMode="auto">
          <a:xfrm rot="1228815">
            <a:off x="1108638" y="3979567"/>
            <a:ext cx="722899" cy="2055163"/>
          </a:xfrm>
          <a:prstGeom prst="ellipse">
            <a:avLst/>
          </a:prstGeom>
          <a:noFill/>
          <a:ln w="28575">
            <a:solidFill>
              <a:srgbClr val="009BD2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Ovaal 16"/>
          <p:cNvSpPr/>
          <p:nvPr/>
        </p:nvSpPr>
        <p:spPr bwMode="auto">
          <a:xfrm rot="5243127">
            <a:off x="5623000" y="1106768"/>
            <a:ext cx="490641" cy="2055163"/>
          </a:xfrm>
          <a:prstGeom prst="ellipse">
            <a:avLst/>
          </a:prstGeom>
          <a:noFill/>
          <a:ln w="28575">
            <a:solidFill>
              <a:srgbClr val="009BD2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Ovaal 17"/>
          <p:cNvSpPr/>
          <p:nvPr/>
        </p:nvSpPr>
        <p:spPr bwMode="auto">
          <a:xfrm rot="4602759">
            <a:off x="3757734" y="1980933"/>
            <a:ext cx="444854" cy="868545"/>
          </a:xfrm>
          <a:prstGeom prst="ellipse">
            <a:avLst/>
          </a:prstGeom>
          <a:noFill/>
          <a:ln w="28575">
            <a:solidFill>
              <a:srgbClr val="009BD2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Ovaal 18"/>
          <p:cNvSpPr/>
          <p:nvPr/>
        </p:nvSpPr>
        <p:spPr bwMode="auto">
          <a:xfrm>
            <a:off x="8371959" y="4441980"/>
            <a:ext cx="976846" cy="45660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Ovaal 19"/>
          <p:cNvSpPr/>
          <p:nvPr/>
        </p:nvSpPr>
        <p:spPr bwMode="auto">
          <a:xfrm rot="5400000">
            <a:off x="8637955" y="5011773"/>
            <a:ext cx="444854" cy="976846"/>
          </a:xfrm>
          <a:prstGeom prst="ellipse">
            <a:avLst/>
          </a:prstGeom>
          <a:noFill/>
          <a:ln w="28575">
            <a:solidFill>
              <a:srgbClr val="009BD2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9348805" y="4476256"/>
            <a:ext cx="304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nl-NL" altLang="nl-NL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Sedimentatie (opvulling)</a:t>
            </a:r>
            <a:endParaRPr lang="en-GB" altLang="nl-NL" sz="1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endParaRPr lang="en-US" altLang="nl-NL" sz="1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endParaRPr lang="en-US" altLang="nl-NL" sz="1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endParaRPr lang="en-US" altLang="nl-NL" sz="1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nl-NL" sz="14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Erosie</a:t>
            </a:r>
            <a:r>
              <a:rPr lang="en-US" altLang="nl-NL" sz="1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altLang="nl-NL" sz="14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afslag</a:t>
            </a:r>
            <a:r>
              <a:rPr lang="en-US" altLang="nl-NL" sz="1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altLang="nl-NL" sz="1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377C6-95EF-4AA4-8059-A228D160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200" dirty="0"/>
              <a:t>100 jaar meetreeksen: trendmatige opvulling van de Waddenzee</a:t>
            </a:r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82F6FFBE-87F5-3A4A-82B7-4E2F6143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5" y="1813320"/>
            <a:ext cx="10914804" cy="453376"/>
          </a:xfrm>
        </p:spPr>
        <p:txBody>
          <a:bodyPr>
            <a:normAutofit/>
          </a:bodyPr>
          <a:lstStyle/>
          <a:p>
            <a:r>
              <a:rPr lang="en-US" altLang="nl-NL" sz="1400" dirty="0" err="1">
                <a:solidFill>
                  <a:srgbClr val="E89045"/>
                </a:solidFill>
              </a:rPr>
              <a:t>Volumeverandering</a:t>
            </a:r>
            <a:r>
              <a:rPr lang="en-US" altLang="nl-NL" sz="1400" dirty="0">
                <a:solidFill>
                  <a:srgbClr val="E89045"/>
                </a:solidFill>
              </a:rPr>
              <a:t> </a:t>
            </a:r>
            <a:r>
              <a:rPr lang="en-US" altLang="nl-NL" sz="1400" dirty="0" err="1">
                <a:solidFill>
                  <a:srgbClr val="E89045"/>
                </a:solidFill>
              </a:rPr>
              <a:t>miljoen</a:t>
            </a:r>
            <a:r>
              <a:rPr lang="en-US" altLang="nl-NL" sz="1400" dirty="0">
                <a:solidFill>
                  <a:srgbClr val="E89045"/>
                </a:solidFill>
              </a:rPr>
              <a:t> m³ </a:t>
            </a:r>
            <a:r>
              <a:rPr lang="en-US" altLang="nl-NL" sz="1400" dirty="0" err="1">
                <a:solidFill>
                  <a:srgbClr val="E89045"/>
                </a:solidFill>
              </a:rPr>
              <a:t>t.o.v</a:t>
            </a:r>
            <a:r>
              <a:rPr lang="en-US" altLang="nl-NL" sz="1400" dirty="0">
                <a:solidFill>
                  <a:srgbClr val="E89045"/>
                </a:solidFill>
              </a:rPr>
              <a:t>. 1990 van de </a:t>
            </a:r>
            <a:r>
              <a:rPr lang="en-US" altLang="nl-NL" sz="1400" dirty="0" err="1">
                <a:solidFill>
                  <a:srgbClr val="E89045"/>
                </a:solidFill>
              </a:rPr>
              <a:t>westelijke</a:t>
            </a:r>
            <a:r>
              <a:rPr lang="en-US" altLang="nl-NL" sz="1400" dirty="0">
                <a:solidFill>
                  <a:srgbClr val="E89045"/>
                </a:solidFill>
              </a:rPr>
              <a:t> </a:t>
            </a:r>
            <a:r>
              <a:rPr lang="en-US" altLang="nl-NL" sz="1400" dirty="0" err="1">
                <a:solidFill>
                  <a:srgbClr val="E89045"/>
                </a:solidFill>
              </a:rPr>
              <a:t>en</a:t>
            </a:r>
            <a:r>
              <a:rPr lang="en-US" altLang="nl-NL" sz="1400" dirty="0">
                <a:solidFill>
                  <a:srgbClr val="E89045"/>
                </a:solidFill>
              </a:rPr>
              <a:t> </a:t>
            </a:r>
            <a:r>
              <a:rPr lang="en-US" altLang="nl-NL" sz="1400" dirty="0" err="1">
                <a:solidFill>
                  <a:srgbClr val="E89045"/>
                </a:solidFill>
              </a:rPr>
              <a:t>oostelijke</a:t>
            </a:r>
            <a:r>
              <a:rPr lang="en-US" altLang="nl-NL" sz="1400" dirty="0">
                <a:solidFill>
                  <a:srgbClr val="E89045"/>
                </a:solidFill>
              </a:rPr>
              <a:t> Waddenzee </a:t>
            </a:r>
            <a:r>
              <a:rPr lang="en-US" altLang="nl-NL" sz="1400" dirty="0" err="1">
                <a:solidFill>
                  <a:srgbClr val="E89045"/>
                </a:solidFill>
              </a:rPr>
              <a:t>en</a:t>
            </a:r>
            <a:r>
              <a:rPr lang="en-US" altLang="nl-NL" sz="1400" dirty="0">
                <a:solidFill>
                  <a:srgbClr val="E89045"/>
                </a:solidFill>
              </a:rPr>
              <a:t> </a:t>
            </a:r>
            <a:r>
              <a:rPr lang="en-US" altLang="nl-NL" sz="1400" dirty="0" err="1">
                <a:solidFill>
                  <a:srgbClr val="E89045"/>
                </a:solidFill>
              </a:rPr>
              <a:t>totaal</a:t>
            </a:r>
            <a:endParaRPr lang="nl-NL" sz="1400" dirty="0">
              <a:solidFill>
                <a:srgbClr val="E89045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AD5E60-7623-5D48-89EE-09E100E4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15</a:t>
            </a:fld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2516" t="48537" r="12839" b="7304"/>
          <a:stretch/>
        </p:blipFill>
        <p:spPr>
          <a:xfrm>
            <a:off x="206478" y="2266696"/>
            <a:ext cx="8404122" cy="3689614"/>
          </a:xfrm>
          <a:prstGeom prst="rect">
            <a:avLst/>
          </a:prstGeom>
        </p:spPr>
      </p:pic>
      <p:sp>
        <p:nvSpPr>
          <p:cNvPr id="3" name="Vrije vorm 2"/>
          <p:cNvSpPr/>
          <p:nvPr/>
        </p:nvSpPr>
        <p:spPr>
          <a:xfrm>
            <a:off x="1091381" y="2654710"/>
            <a:ext cx="7187380" cy="2477729"/>
          </a:xfrm>
          <a:custGeom>
            <a:avLst/>
            <a:gdLst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102942 w 7187380"/>
              <a:gd name="connsiteY6" fmla="*/ 688258 h 2477729"/>
              <a:gd name="connsiteX7" fmla="*/ 5201264 w 7187380"/>
              <a:gd name="connsiteY7" fmla="*/ 648929 h 2477729"/>
              <a:gd name="connsiteX8" fmla="*/ 5515896 w 7187380"/>
              <a:gd name="connsiteY8" fmla="*/ 314632 h 2477729"/>
              <a:gd name="connsiteX9" fmla="*/ 6017342 w 7187380"/>
              <a:gd name="connsiteY9" fmla="*/ 88490 h 2477729"/>
              <a:gd name="connsiteX10" fmla="*/ 6528619 w 7187380"/>
              <a:gd name="connsiteY10" fmla="*/ 245806 h 2477729"/>
              <a:gd name="connsiteX11" fmla="*/ 7187380 w 7187380"/>
              <a:gd name="connsiteY11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6017342 w 7187380"/>
              <a:gd name="connsiteY8" fmla="*/ 88490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5978013 w 7187380"/>
              <a:gd name="connsiteY8" fmla="*/ 98322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5978013 w 7187380"/>
              <a:gd name="connsiteY8" fmla="*/ 98322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5978013 w 7187380"/>
              <a:gd name="connsiteY8" fmla="*/ 98322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  <a:gd name="connsiteX0" fmla="*/ 0 w 7187380"/>
              <a:gd name="connsiteY0" fmla="*/ 2477729 h 2477729"/>
              <a:gd name="connsiteX1" fmla="*/ 1818967 w 7187380"/>
              <a:gd name="connsiteY1" fmla="*/ 1474838 h 2477729"/>
              <a:gd name="connsiteX2" fmla="*/ 3431458 w 7187380"/>
              <a:gd name="connsiteY2" fmla="*/ 1042219 h 2477729"/>
              <a:gd name="connsiteX3" fmla="*/ 4080387 w 7187380"/>
              <a:gd name="connsiteY3" fmla="*/ 688258 h 2477729"/>
              <a:gd name="connsiteX4" fmla="*/ 4562167 w 7187380"/>
              <a:gd name="connsiteY4" fmla="*/ 796413 h 2477729"/>
              <a:gd name="connsiteX5" fmla="*/ 4965290 w 7187380"/>
              <a:gd name="connsiteY5" fmla="*/ 776748 h 2477729"/>
              <a:gd name="connsiteX6" fmla="*/ 5201264 w 7187380"/>
              <a:gd name="connsiteY6" fmla="*/ 648929 h 2477729"/>
              <a:gd name="connsiteX7" fmla="*/ 5515896 w 7187380"/>
              <a:gd name="connsiteY7" fmla="*/ 314632 h 2477729"/>
              <a:gd name="connsiteX8" fmla="*/ 5978013 w 7187380"/>
              <a:gd name="connsiteY8" fmla="*/ 98322 h 2477729"/>
              <a:gd name="connsiteX9" fmla="*/ 6528619 w 7187380"/>
              <a:gd name="connsiteY9" fmla="*/ 245806 h 2477729"/>
              <a:gd name="connsiteX10" fmla="*/ 7187380 w 7187380"/>
              <a:gd name="connsiteY10" fmla="*/ 0 h 247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87380" h="2477729">
                <a:moveTo>
                  <a:pt x="0" y="2477729"/>
                </a:moveTo>
                <a:cubicBezTo>
                  <a:pt x="623528" y="2095909"/>
                  <a:pt x="1247057" y="1753419"/>
                  <a:pt x="1818967" y="1474838"/>
                </a:cubicBezTo>
                <a:cubicBezTo>
                  <a:pt x="2499032" y="1284748"/>
                  <a:pt x="3054555" y="1173316"/>
                  <a:pt x="3431458" y="1042219"/>
                </a:cubicBezTo>
                <a:cubicBezTo>
                  <a:pt x="3798529" y="891458"/>
                  <a:pt x="3891936" y="729226"/>
                  <a:pt x="4080387" y="688258"/>
                </a:cubicBezTo>
                <a:cubicBezTo>
                  <a:pt x="4268838" y="647290"/>
                  <a:pt x="4414683" y="781665"/>
                  <a:pt x="4562167" y="796413"/>
                </a:cubicBezTo>
                <a:cubicBezTo>
                  <a:pt x="4709651" y="811161"/>
                  <a:pt x="4858774" y="801329"/>
                  <a:pt x="4965290" y="776748"/>
                </a:cubicBezTo>
                <a:cubicBezTo>
                  <a:pt x="5071806" y="752167"/>
                  <a:pt x="5109496" y="725948"/>
                  <a:pt x="5201264" y="648929"/>
                </a:cubicBezTo>
                <a:cubicBezTo>
                  <a:pt x="5293032" y="571910"/>
                  <a:pt x="5386438" y="406400"/>
                  <a:pt x="5515896" y="314632"/>
                </a:cubicBezTo>
                <a:cubicBezTo>
                  <a:pt x="5645354" y="222864"/>
                  <a:pt x="5810082" y="205603"/>
                  <a:pt x="5978013" y="98322"/>
                </a:cubicBezTo>
                <a:cubicBezTo>
                  <a:pt x="6134526" y="127412"/>
                  <a:pt x="6327058" y="222864"/>
                  <a:pt x="6528619" y="245806"/>
                </a:cubicBezTo>
                <a:cubicBezTo>
                  <a:pt x="6730180" y="190090"/>
                  <a:pt x="6955502" y="115529"/>
                  <a:pt x="7187380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" name="Rechte verbindingslijn 9"/>
          <p:cNvCxnSpPr/>
          <p:nvPr/>
        </p:nvCxnSpPr>
        <p:spPr>
          <a:xfrm flipV="1">
            <a:off x="7275871" y="4798142"/>
            <a:ext cx="481781" cy="98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6771C607-3FB6-45B2-AC69-499B1580F9EC}"/>
              </a:ext>
            </a:extLst>
          </p:cNvPr>
          <p:cNvSpPr txBox="1"/>
          <p:nvPr/>
        </p:nvSpPr>
        <p:spPr>
          <a:xfrm>
            <a:off x="8727778" y="2447024"/>
            <a:ext cx="3283098" cy="3493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300" dirty="0">
              <a:latin typeface="Franklin Gothic Book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300" dirty="0">
                <a:latin typeface="Franklin Gothic Book"/>
              </a:rPr>
              <a:t>Sterke opvulling Westelijke Waddenzee sinds aanleg Afsluitdijk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300" dirty="0">
                <a:latin typeface="Franklin Gothic Book"/>
              </a:rPr>
              <a:t>Trend oost en west nu vrijwel gelijk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3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300" dirty="0"/>
              <a:t>Sinds afsluiting import van ca 600 Mm³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300" dirty="0"/>
              <a:t>Huidige import is ca 5,15 Mm³/j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3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300" dirty="0"/>
              <a:t>Sedimentimport Waddenzee is afhankelijk van: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NL" sz="1300" dirty="0"/>
              <a:t>Ingrepen in de bekkens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NL" sz="1300" dirty="0"/>
              <a:t>Zeespiegelstijging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NL" sz="1300" dirty="0"/>
              <a:t>Bodemdaling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NL" sz="1300" dirty="0"/>
              <a:t>Streven naar zeker dynamisch evenwicht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sz="13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300" dirty="0">
              <a:latin typeface="Franklin Gothic Book"/>
            </a:endParaRPr>
          </a:p>
        </p:txBody>
      </p:sp>
      <p:cxnSp>
        <p:nvCxnSpPr>
          <p:cNvPr id="21" name="Rechte verbindingslijn 20"/>
          <p:cNvCxnSpPr/>
          <p:nvPr/>
        </p:nvCxnSpPr>
        <p:spPr>
          <a:xfrm>
            <a:off x="6419850" y="2447024"/>
            <a:ext cx="9525" cy="2963176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9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nl-NL" sz="2200" dirty="0" err="1"/>
              <a:t>Jaarlijkse</a:t>
            </a:r>
            <a:r>
              <a:rPr lang="en-US" altLang="nl-NL" sz="2200" dirty="0"/>
              <a:t> </a:t>
            </a:r>
            <a:r>
              <a:rPr lang="en-US" altLang="nl-NL" sz="2200" dirty="0" err="1"/>
              <a:t>veranderingen</a:t>
            </a:r>
            <a:r>
              <a:rPr lang="en-US" altLang="nl-NL" sz="2200" dirty="0"/>
              <a:t> per </a:t>
            </a:r>
            <a:r>
              <a:rPr lang="en-US" altLang="nl-NL" sz="2200" dirty="0" err="1"/>
              <a:t>bekken</a:t>
            </a:r>
            <a:r>
              <a:rPr lang="en-US" altLang="nl-NL" sz="2200" dirty="0"/>
              <a:t> (volume, </a:t>
            </a:r>
            <a:r>
              <a:rPr lang="en-US" altLang="nl-NL" sz="2200" dirty="0" err="1"/>
              <a:t>bodemhoogte</a:t>
            </a:r>
            <a:r>
              <a:rPr lang="en-US" altLang="nl-NL" sz="2200" dirty="0"/>
              <a:t> </a:t>
            </a:r>
            <a:r>
              <a:rPr lang="en-US" altLang="nl-NL" sz="2200" dirty="0" err="1"/>
              <a:t>en</a:t>
            </a:r>
            <a:r>
              <a:rPr lang="en-US" altLang="nl-NL" sz="2200" dirty="0"/>
              <a:t> </a:t>
            </a:r>
            <a:r>
              <a:rPr lang="en-US" altLang="nl-NL" sz="2200" dirty="0" err="1"/>
              <a:t>kustlijn</a:t>
            </a:r>
            <a:r>
              <a:rPr lang="en-US" altLang="nl-NL" sz="2200" dirty="0"/>
              <a:t> NAP-20m)</a:t>
            </a:r>
            <a:br>
              <a:rPr lang="en-US" altLang="nl-NL" sz="2200" dirty="0"/>
            </a:br>
            <a:endParaRPr lang="en-GB" altLang="nl-NL" sz="1400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4BB0C82-BB9D-6E4D-BAB1-45AC02164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4" y="1813319"/>
            <a:ext cx="10425104" cy="573087"/>
          </a:xfrm>
        </p:spPr>
        <p:txBody>
          <a:bodyPr>
            <a:normAutofit/>
          </a:bodyPr>
          <a:lstStyle/>
          <a:p>
            <a:r>
              <a:rPr lang="en-US" altLang="nl-NL" sz="1400" dirty="0" err="1">
                <a:solidFill>
                  <a:srgbClr val="E89045"/>
                </a:solidFill>
              </a:rPr>
              <a:t>Bodem</a:t>
            </a:r>
            <a:r>
              <a:rPr lang="en-US" altLang="nl-NL" sz="1400" dirty="0">
                <a:solidFill>
                  <a:srgbClr val="E89045"/>
                </a:solidFill>
              </a:rPr>
              <a:t> </a:t>
            </a:r>
            <a:r>
              <a:rPr lang="en-US" altLang="nl-NL" sz="1400" dirty="0" err="1">
                <a:solidFill>
                  <a:srgbClr val="E89045"/>
                </a:solidFill>
              </a:rPr>
              <a:t>komt</a:t>
            </a:r>
            <a:r>
              <a:rPr lang="en-US" altLang="nl-NL" sz="1400" dirty="0">
                <a:solidFill>
                  <a:srgbClr val="E89045"/>
                </a:solidFill>
              </a:rPr>
              <a:t> </a:t>
            </a:r>
            <a:r>
              <a:rPr lang="en-US" altLang="nl-NL" sz="1400" u="sng" dirty="0" err="1">
                <a:solidFill>
                  <a:srgbClr val="E89045"/>
                </a:solidFill>
              </a:rPr>
              <a:t>gemiddeld</a:t>
            </a:r>
            <a:r>
              <a:rPr lang="en-US" altLang="nl-NL" sz="1400" dirty="0">
                <a:solidFill>
                  <a:srgbClr val="E89045"/>
                </a:solidFill>
              </a:rPr>
              <a:t> </a:t>
            </a:r>
            <a:r>
              <a:rPr lang="en-US" altLang="nl-NL" sz="1400" dirty="0" err="1">
                <a:solidFill>
                  <a:srgbClr val="E89045"/>
                </a:solidFill>
              </a:rPr>
              <a:t>sneller</a:t>
            </a:r>
            <a:r>
              <a:rPr lang="en-US" altLang="nl-NL" sz="1400" dirty="0">
                <a:solidFill>
                  <a:srgbClr val="E89045"/>
                </a:solidFill>
              </a:rPr>
              <a:t> </a:t>
            </a:r>
            <a:r>
              <a:rPr lang="en-US" altLang="nl-NL" sz="1400" dirty="0" err="1">
                <a:solidFill>
                  <a:srgbClr val="E89045"/>
                </a:solidFill>
              </a:rPr>
              <a:t>omhoog</a:t>
            </a:r>
            <a:r>
              <a:rPr lang="en-US" altLang="nl-NL" sz="1400" dirty="0">
                <a:solidFill>
                  <a:srgbClr val="E89045"/>
                </a:solidFill>
              </a:rPr>
              <a:t> dan </a:t>
            </a:r>
            <a:r>
              <a:rPr lang="en-US" altLang="nl-NL" sz="1400" dirty="0" err="1">
                <a:solidFill>
                  <a:srgbClr val="E89045"/>
                </a:solidFill>
              </a:rPr>
              <a:t>huidige</a:t>
            </a:r>
            <a:r>
              <a:rPr lang="en-US" altLang="nl-NL" sz="1400" dirty="0">
                <a:solidFill>
                  <a:srgbClr val="E89045"/>
                </a:solidFill>
              </a:rPr>
              <a:t> </a:t>
            </a:r>
            <a:r>
              <a:rPr lang="en-US" altLang="nl-NL" sz="1400" dirty="0" err="1">
                <a:solidFill>
                  <a:srgbClr val="E89045"/>
                </a:solidFill>
              </a:rPr>
              <a:t>zeespiegelstijging</a:t>
            </a:r>
            <a:endParaRPr lang="nl-NL" sz="1400" dirty="0">
              <a:solidFill>
                <a:srgbClr val="E89045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2092372"/>
            <a:ext cx="7427682" cy="45580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7FB5648-EFAA-2A4D-9ECC-6F13C02A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16</a:t>
            </a:fld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7020232" y="2237045"/>
            <a:ext cx="6726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/>
              <a:t>-1,87/?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183225" y="2669466"/>
            <a:ext cx="86215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/>
              <a:t>0,31/1,90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642694" y="3195492"/>
            <a:ext cx="9603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/>
              <a:t>2,84/13,69</a:t>
            </a:r>
          </a:p>
        </p:txBody>
      </p:sp>
    </p:spTree>
    <p:extLst>
      <p:ext uri="{BB962C8B-B14F-4D97-AF65-F5344CB8AC3E}">
        <p14:creationId xmlns:p14="http://schemas.microsoft.com/office/powerpoint/2010/main" val="15638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9BB0C-6FCC-EC4F-A3A5-7E5AF7BB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nl-NL" sz="2200" dirty="0"/>
              <a:t>Sedimentatie in de Waddenzee: toename platen, afname geulen</a:t>
            </a:r>
            <a:endParaRPr lang="nl-NL" sz="2200" dirty="0"/>
          </a:p>
        </p:txBody>
      </p:sp>
      <p:pic>
        <p:nvPicPr>
          <p:cNvPr id="1720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2"/>
          <a:stretch>
            <a:fillRect/>
          </a:stretch>
        </p:blipFill>
        <p:spPr bwMode="auto">
          <a:xfrm>
            <a:off x="3037063" y="2126852"/>
            <a:ext cx="5992982" cy="40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8E0F391A-7B2B-E146-B5A1-4CDDD12BAE85}"/>
              </a:ext>
            </a:extLst>
          </p:cNvPr>
          <p:cNvSpPr txBox="1">
            <a:spLocks/>
          </p:cNvSpPr>
          <p:nvPr/>
        </p:nvSpPr>
        <p:spPr>
          <a:xfrm>
            <a:off x="892185" y="1733110"/>
            <a:ext cx="10515600" cy="2472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1400" dirty="0">
                <a:ea typeface="Verdana" panose="020B0604030504040204" pitchFamily="34" charset="0"/>
                <a:cs typeface="Verdana" panose="020B0604030504040204" pitchFamily="34" charset="0"/>
              </a:rPr>
              <a:t>trend Zeegat van Ameland = 32 ha/jaar (</a:t>
            </a:r>
            <a:r>
              <a:rPr lang="nl-NL" altLang="nl-NL" sz="1050" dirty="0">
                <a:ea typeface="Verdana" panose="020B0604030504040204" pitchFamily="34" charset="0"/>
                <a:cs typeface="Verdana" panose="020B0604030504040204" pitchFamily="34" charset="0"/>
              </a:rPr>
              <a:t>naar </a:t>
            </a:r>
            <a:r>
              <a:rPr lang="nl-NL" altLang="nl-NL" sz="1050" dirty="0" err="1">
                <a:ea typeface="Verdana" panose="020B0604030504040204" pitchFamily="34" charset="0"/>
                <a:cs typeface="Verdana" panose="020B0604030504040204" pitchFamily="34" charset="0"/>
              </a:rPr>
              <a:t>Nederhoff</a:t>
            </a:r>
            <a:r>
              <a:rPr lang="nl-NL" altLang="nl-NL" sz="1050" dirty="0">
                <a:ea typeface="Verdana" panose="020B0604030504040204" pitchFamily="34" charset="0"/>
                <a:cs typeface="Verdana" panose="020B0604030504040204" pitchFamily="34" charset="0"/>
              </a:rPr>
              <a:t>, et al, 2017)</a:t>
            </a:r>
            <a:endParaRPr lang="nl-NL" sz="140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C0B4463-E674-9C49-AF2C-0E24E407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1956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altLang="nl-NL" kern="0" dirty="0"/>
              <a:t>Ook veranderingen sedimentsamenstelling: areaal slib neemt toe</a:t>
            </a:r>
            <a:br>
              <a:rPr lang="nl-NL" altLang="nl-NL" kern="0" dirty="0"/>
            </a:br>
            <a:r>
              <a:rPr lang="en-US" altLang="nl-NL" kern="0" dirty="0">
                <a:solidFill>
                  <a:srgbClr val="0070C0"/>
                </a:solidFill>
              </a:rPr>
              <a:t/>
            </a:r>
            <a:br>
              <a:rPr lang="en-US" altLang="nl-NL" kern="0" dirty="0">
                <a:solidFill>
                  <a:srgbClr val="0070C0"/>
                </a:solidFill>
              </a:rPr>
            </a:b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AE34710-3650-4F40-AB47-00B537266A87}"/>
              </a:ext>
            </a:extLst>
          </p:cNvPr>
          <p:cNvSpPr txBox="1"/>
          <p:nvPr/>
        </p:nvSpPr>
        <p:spPr>
          <a:xfrm>
            <a:off x="874713" y="1808163"/>
            <a:ext cx="1045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68E84C3-A96A-F245-8052-B1B70C41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18</a:t>
            </a:fld>
            <a:endParaRPr lang="nl-NL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85" y="1865908"/>
            <a:ext cx="9282828" cy="449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al 10"/>
          <p:cNvSpPr/>
          <p:nvPr/>
        </p:nvSpPr>
        <p:spPr bwMode="auto">
          <a:xfrm>
            <a:off x="8255753" y="4386188"/>
            <a:ext cx="576064" cy="64807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al 11"/>
          <p:cNvSpPr/>
          <p:nvPr/>
        </p:nvSpPr>
        <p:spPr bwMode="auto">
          <a:xfrm rot="2907346">
            <a:off x="5411029" y="4555868"/>
            <a:ext cx="576064" cy="126852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al 12"/>
          <p:cNvSpPr/>
          <p:nvPr/>
        </p:nvSpPr>
        <p:spPr bwMode="auto">
          <a:xfrm>
            <a:off x="7156881" y="4214552"/>
            <a:ext cx="576064" cy="64807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6257785" y="5516860"/>
            <a:ext cx="31313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SIBES, 2008-2013 </a:t>
            </a:r>
          </a:p>
        </p:txBody>
      </p:sp>
      <p:sp>
        <p:nvSpPr>
          <p:cNvPr id="15" name="Rechthoek 14"/>
          <p:cNvSpPr/>
          <p:nvPr/>
        </p:nvSpPr>
        <p:spPr bwMode="auto">
          <a:xfrm>
            <a:off x="4132545" y="4111129"/>
            <a:ext cx="5112568" cy="236329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1468249" y="2009924"/>
            <a:ext cx="26642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De </a:t>
            </a:r>
            <a:r>
              <a:rPr lang="nl-NL" dirty="0" err="1"/>
              <a:t>Glopper</a:t>
            </a:r>
            <a:r>
              <a:rPr lang="nl-NL" dirty="0"/>
              <a:t>, 1967 </a:t>
            </a:r>
          </a:p>
        </p:txBody>
      </p:sp>
      <p:sp>
        <p:nvSpPr>
          <p:cNvPr id="17" name="Ovaal 16"/>
          <p:cNvSpPr/>
          <p:nvPr/>
        </p:nvSpPr>
        <p:spPr bwMode="auto">
          <a:xfrm>
            <a:off x="6477717" y="4400336"/>
            <a:ext cx="228485" cy="423367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Ovaal 17"/>
          <p:cNvSpPr/>
          <p:nvPr/>
        </p:nvSpPr>
        <p:spPr bwMode="auto">
          <a:xfrm rot="5676526">
            <a:off x="4455123" y="5900813"/>
            <a:ext cx="308459" cy="668009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669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188C8-AF54-425E-9679-2C9199E4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0" i="0" dirty="0">
                <a:latin typeface="+mj-lt"/>
              </a:rPr>
              <a:t>Varen en baggeren in de Waddenzee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1800" dirty="0">
                <a:solidFill>
                  <a:prstClr val="black"/>
                </a:solidFill>
                <a:latin typeface="+mj-lt"/>
              </a:rPr>
              <a:t>Morfologische dynamiek: gevolgen voor het baggerwerk</a:t>
            </a:r>
          </a:p>
          <a:p>
            <a:endParaRPr lang="nl-NL" sz="1800" dirty="0">
              <a:solidFill>
                <a:prstClr val="black"/>
              </a:solidFill>
              <a:latin typeface="+mj-lt"/>
            </a:endParaRPr>
          </a:p>
          <a:p>
            <a:endParaRPr lang="nl-NL" sz="1800" dirty="0">
              <a:latin typeface="+mj-lt"/>
            </a:endParaRPr>
          </a:p>
        </p:txBody>
      </p:sp>
      <p:pic>
        <p:nvPicPr>
          <p:cNvPr id="5" name="Picture 5" descr="U:\WERK\Vaargeulen_havens\Vaarweg_Ameland\kaarten_data\luchtfoto's\april2019\RWSNN_AML 0J9A6126 (30).JPG">
            <a:extLst>
              <a:ext uri="{FF2B5EF4-FFF2-40B4-BE49-F238E27FC236}">
                <a16:creationId xmlns:a16="http://schemas.microsoft.com/office/drawing/2014/main" id="{B56218CB-F47F-CD47-ABF5-D2C050478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3956750"/>
            <a:ext cx="3173819" cy="211587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2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200" dirty="0"/>
              <a:t>Inhoudsopgave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400" dirty="0"/>
              <a:t>Huidige uitgangspunten</a:t>
            </a:r>
          </a:p>
          <a:p>
            <a:r>
              <a:rPr lang="nl-NL" sz="1400" dirty="0"/>
              <a:t>Morfologische dynamiek</a:t>
            </a:r>
          </a:p>
          <a:p>
            <a:r>
              <a:rPr lang="nl-NL" sz="1400" dirty="0"/>
              <a:t>Gevolgen vaargeulonderhoud</a:t>
            </a:r>
          </a:p>
          <a:p>
            <a:r>
              <a:rPr lang="nl-NL" sz="1400" dirty="0"/>
              <a:t>Ecologische impact</a:t>
            </a:r>
          </a:p>
          <a:p>
            <a:r>
              <a:rPr lang="nl-NL" sz="1400" dirty="0"/>
              <a:t>Klimaatontwikkeling en zeespiegelstijging</a:t>
            </a:r>
          </a:p>
          <a:p>
            <a:r>
              <a:rPr lang="nl-NL" sz="1400" dirty="0"/>
              <a:t>Systemische afhankelijkheden</a:t>
            </a:r>
          </a:p>
          <a:p>
            <a:r>
              <a:rPr lang="nl-NL" sz="1400" dirty="0"/>
              <a:t>Resumé</a:t>
            </a:r>
          </a:p>
          <a:p>
            <a:r>
              <a:rPr lang="nl-NL" sz="1400" dirty="0"/>
              <a:t>Betekenis en handelingsperspectief</a:t>
            </a:r>
          </a:p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  <a:p>
            <a:endParaRPr lang="nl-NL" sz="140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99E13F0-E765-4249-B3EA-7590E503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/>
          <a:srcRect l="2740" t="1585" r="3194" b="7052"/>
          <a:stretch/>
        </p:blipFill>
        <p:spPr>
          <a:xfrm>
            <a:off x="1762561" y="1218404"/>
            <a:ext cx="7243197" cy="500406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3" y="859161"/>
            <a:ext cx="11250196" cy="573088"/>
          </a:xfrm>
        </p:spPr>
        <p:txBody>
          <a:bodyPr>
            <a:noAutofit/>
          </a:bodyPr>
          <a:lstStyle/>
          <a:p>
            <a:r>
              <a:rPr lang="en-US" altLang="nl-NL" sz="2000" kern="0" dirty="0" err="1"/>
              <a:t>Verzanding</a:t>
            </a:r>
            <a:r>
              <a:rPr lang="en-US" altLang="nl-NL" sz="2000" kern="0" dirty="0"/>
              <a:t>, </a:t>
            </a:r>
            <a:r>
              <a:rPr lang="en-US" altLang="nl-NL" sz="2000" kern="0" dirty="0" err="1"/>
              <a:t>drempelvorming</a:t>
            </a:r>
            <a:r>
              <a:rPr lang="en-US" altLang="nl-NL" sz="2000" kern="0" dirty="0"/>
              <a:t> </a:t>
            </a:r>
            <a:r>
              <a:rPr lang="en-US" altLang="nl-NL" sz="2000" kern="0" dirty="0" err="1"/>
              <a:t>en</a:t>
            </a:r>
            <a:r>
              <a:rPr lang="en-US" altLang="nl-NL" sz="2000" kern="0" dirty="0"/>
              <a:t> </a:t>
            </a:r>
            <a:r>
              <a:rPr lang="en-US" altLang="nl-NL" sz="2000" kern="0" dirty="0" err="1"/>
              <a:t>heroriëntatie</a:t>
            </a:r>
            <a:r>
              <a:rPr lang="en-US" altLang="nl-NL" sz="2000" kern="0" dirty="0"/>
              <a:t> van </a:t>
            </a:r>
            <a:r>
              <a:rPr lang="en-US" altLang="nl-NL" sz="2000" kern="0" dirty="0" err="1"/>
              <a:t>geulen</a:t>
            </a:r>
            <a:r>
              <a:rPr lang="en-US" altLang="nl-NL" sz="2000" kern="0" dirty="0"/>
              <a:t> </a:t>
            </a:r>
            <a:r>
              <a:rPr lang="en-US" altLang="nl-NL" sz="2000" kern="0" dirty="0" err="1"/>
              <a:t>leiden</a:t>
            </a:r>
            <a:r>
              <a:rPr lang="en-US" altLang="nl-NL" sz="2000" kern="0" dirty="0"/>
              <a:t> tot </a:t>
            </a:r>
            <a:r>
              <a:rPr lang="en-US" altLang="nl-NL" sz="2000" kern="0" dirty="0" err="1"/>
              <a:t>knelpunten</a:t>
            </a:r>
            <a:r>
              <a:rPr lang="en-US" altLang="nl-NL" sz="2000" kern="0" dirty="0"/>
              <a:t> </a:t>
            </a:r>
            <a:r>
              <a:rPr lang="en-US" altLang="nl-NL" sz="2000" kern="0" dirty="0" err="1"/>
              <a:t>vaargeulonderhoud</a:t>
            </a:r>
            <a:r>
              <a:rPr lang="en-US" altLang="nl-NL" sz="2000" kern="0" dirty="0"/>
              <a:t/>
            </a:r>
            <a:br>
              <a:rPr lang="en-US" altLang="nl-NL" sz="2000" kern="0" dirty="0"/>
            </a:br>
            <a:endParaRPr lang="nl-NL" sz="200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452984-1852-444F-8F4C-8E2E21AB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20</a:t>
            </a:fld>
            <a:endParaRPr lang="nl-NL"/>
          </a:p>
        </p:txBody>
      </p:sp>
      <p:sp>
        <p:nvSpPr>
          <p:cNvPr id="22" name="Rechthoek 21"/>
          <p:cNvSpPr/>
          <p:nvPr/>
        </p:nvSpPr>
        <p:spPr>
          <a:xfrm>
            <a:off x="5074053" y="4444181"/>
            <a:ext cx="3931705" cy="1778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3" name="Groep 22"/>
          <p:cNvGrpSpPr/>
          <p:nvPr/>
        </p:nvGrpSpPr>
        <p:grpSpPr>
          <a:xfrm>
            <a:off x="2276712" y="1432249"/>
            <a:ext cx="6412290" cy="4182642"/>
            <a:chOff x="2306209" y="1464154"/>
            <a:chExt cx="6412290" cy="4182642"/>
          </a:xfrm>
        </p:grpSpPr>
        <p:sp>
          <p:nvSpPr>
            <p:cNvPr id="8" name="Tekstvak 7"/>
            <p:cNvSpPr txBox="1"/>
            <p:nvPr/>
          </p:nvSpPr>
          <p:spPr>
            <a:xfrm>
              <a:off x="5074053" y="3466522"/>
              <a:ext cx="978153" cy="253916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1050" dirty="0"/>
                <a:t>VL </a:t>
              </a:r>
              <a:r>
                <a:rPr lang="nl-NL" sz="1050" dirty="0" err="1"/>
                <a:t>Kimstergat</a:t>
              </a:r>
              <a:endParaRPr lang="nl-NL" sz="1050" dirty="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7881193" y="1901453"/>
              <a:ext cx="668773" cy="415498"/>
            </a:xfrm>
            <a:prstGeom prst="rect">
              <a:avLst/>
            </a:prstGeom>
            <a:solidFill>
              <a:srgbClr val="FFFF00">
                <a:alpha val="78000"/>
              </a:srgbClr>
            </a:solidFill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1050" dirty="0"/>
                <a:t>Vaarweg</a:t>
              </a:r>
              <a:br>
                <a:rPr lang="nl-NL" sz="1050" dirty="0"/>
              </a:br>
              <a:r>
                <a:rPr lang="nl-NL" sz="1050" dirty="0"/>
                <a:t>  Schier</a:t>
              </a:r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4876723" y="4079681"/>
              <a:ext cx="686406" cy="253916"/>
            </a:xfrm>
            <a:prstGeom prst="rect">
              <a:avLst/>
            </a:prstGeom>
            <a:solidFill>
              <a:srgbClr val="FFFF00">
                <a:alpha val="78000"/>
              </a:srgbClr>
            </a:solidFill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1050" dirty="0"/>
                <a:t>Boontjes</a:t>
              </a:r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3334412" y="3660374"/>
              <a:ext cx="1674206" cy="253916"/>
            </a:xfrm>
            <a:prstGeom prst="rect">
              <a:avLst/>
            </a:prstGeom>
            <a:solidFill>
              <a:srgbClr val="FFFF00">
                <a:alpha val="78000"/>
              </a:srgbClr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1050" dirty="0"/>
                <a:t>Blauwe Slenk/Pollendam</a:t>
              </a: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4141511" y="2712698"/>
              <a:ext cx="1242648" cy="253916"/>
            </a:xfrm>
            <a:prstGeom prst="rect">
              <a:avLst/>
            </a:prstGeom>
            <a:solidFill>
              <a:srgbClr val="FFFF00">
                <a:alpha val="78000"/>
              </a:srgbClr>
            </a:solidFill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1050" dirty="0"/>
                <a:t>Schuitengat/Slenk</a:t>
              </a:r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6682359" y="2340089"/>
              <a:ext cx="750526" cy="415498"/>
            </a:xfrm>
            <a:prstGeom prst="rect">
              <a:avLst/>
            </a:prstGeom>
            <a:solidFill>
              <a:srgbClr val="FFFF00">
                <a:alpha val="78000"/>
              </a:srgbClr>
            </a:solidFill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1050" dirty="0"/>
                <a:t>Vaarweg</a:t>
              </a:r>
              <a:br>
                <a:rPr lang="nl-NL" sz="1050" dirty="0"/>
              </a:br>
              <a:r>
                <a:rPr lang="nl-NL" sz="1050" dirty="0"/>
                <a:t>  Ameland</a:t>
              </a: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7001464" y="1464154"/>
              <a:ext cx="647934" cy="253916"/>
            </a:xfrm>
            <a:prstGeom prst="rect">
              <a:avLst/>
            </a:prstGeom>
            <a:solidFill>
              <a:srgbClr val="FFFF00">
                <a:alpha val="78000"/>
              </a:srgbClr>
            </a:solidFill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1050" dirty="0" err="1"/>
                <a:t>Westgat</a:t>
              </a:r>
              <a:endParaRPr lang="nl-NL" sz="1050" dirty="0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2306209" y="2720837"/>
              <a:ext cx="1202573" cy="253916"/>
            </a:xfrm>
            <a:prstGeom prst="rect">
              <a:avLst/>
            </a:prstGeom>
            <a:solidFill>
              <a:srgbClr val="FFFF00">
                <a:alpha val="78000"/>
              </a:srgbClr>
            </a:solidFill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1050" dirty="0" err="1"/>
                <a:t>Zuider</a:t>
              </a:r>
              <a:r>
                <a:rPr lang="nl-NL" sz="1050" dirty="0"/>
                <a:t> </a:t>
              </a:r>
              <a:r>
                <a:rPr lang="nl-NL" sz="1050" dirty="0" err="1"/>
                <a:t>Stortemelk</a:t>
              </a:r>
              <a:endParaRPr lang="nl-NL" sz="1050" dirty="0"/>
            </a:p>
          </p:txBody>
        </p:sp>
        <p:sp>
          <p:nvSpPr>
            <p:cNvPr id="16" name="Tekstvak 15"/>
            <p:cNvSpPr txBox="1"/>
            <p:nvPr/>
          </p:nvSpPr>
          <p:spPr>
            <a:xfrm>
              <a:off x="3392071" y="5392880"/>
              <a:ext cx="1043876" cy="253916"/>
            </a:xfrm>
            <a:prstGeom prst="rect">
              <a:avLst/>
            </a:prstGeom>
            <a:solidFill>
              <a:srgbClr val="FFFF00">
                <a:alpha val="78000"/>
              </a:srgbClr>
            </a:solidFill>
            <a:ln w="28575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NL" sz="1050" dirty="0"/>
                <a:t>Visjagersgaatje</a:t>
              </a:r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6052206" y="4882817"/>
              <a:ext cx="619357" cy="253916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nl-NL" sz="1050" b="1" dirty="0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6671563" y="4871275"/>
              <a:ext cx="121174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200" dirty="0"/>
                <a:t>Korte termijn</a:t>
              </a:r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6052206" y="5208733"/>
              <a:ext cx="619357" cy="253916"/>
            </a:xfrm>
            <a:prstGeom prst="rect">
              <a:avLst/>
            </a:prstGeom>
            <a:solidFill>
              <a:srgbClr val="FFFF00">
                <a:alpha val="78000"/>
              </a:srgbClr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endParaRPr lang="nl-NL" sz="1050" b="1" dirty="0"/>
            </a:p>
          </p:txBody>
        </p:sp>
        <p:sp>
          <p:nvSpPr>
            <p:cNvPr id="21" name="Rechthoek 20"/>
            <p:cNvSpPr/>
            <p:nvPr/>
          </p:nvSpPr>
          <p:spPr>
            <a:xfrm>
              <a:off x="6685570" y="5197191"/>
              <a:ext cx="20329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1200" dirty="0"/>
                <a:t>Langere termijn termijn</a:t>
              </a:r>
            </a:p>
          </p:txBody>
        </p:sp>
      </p:grpSp>
      <p:sp>
        <p:nvSpPr>
          <p:cNvPr id="24" name="Ovaal 23"/>
          <p:cNvSpPr/>
          <p:nvPr/>
        </p:nvSpPr>
        <p:spPr bwMode="auto">
          <a:xfrm>
            <a:off x="6453326" y="2033304"/>
            <a:ext cx="1096276" cy="1087539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3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hthoek 6"/>
          <p:cNvSpPr>
            <a:spLocks noChangeArrowheads="1"/>
          </p:cNvSpPr>
          <p:nvPr/>
        </p:nvSpPr>
        <p:spPr bwMode="auto">
          <a:xfrm>
            <a:off x="6311900" y="2133601"/>
            <a:ext cx="2376488" cy="14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 sz="2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4324" name="Rechthoek 8"/>
          <p:cNvSpPr>
            <a:spLocks noChangeArrowheads="1"/>
          </p:cNvSpPr>
          <p:nvPr/>
        </p:nvSpPr>
        <p:spPr bwMode="auto">
          <a:xfrm>
            <a:off x="3575051" y="2060576"/>
            <a:ext cx="5400675" cy="5762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 sz="22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E1AB32-EBBB-6946-9A18-362AA8BB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kern="0" dirty="0"/>
              <a:t>Ontwikkeling en prognose baggervolume Vaarweg Holwerd-Ameland</a:t>
            </a:r>
            <a:br>
              <a:rPr lang="nl-NL" kern="0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FFD099-8D7D-B04B-B23D-5AD89032E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5" y="1813320"/>
            <a:ext cx="10515600" cy="535387"/>
          </a:xfrm>
        </p:spPr>
        <p:txBody>
          <a:bodyPr>
            <a:normAutofit/>
          </a:bodyPr>
          <a:lstStyle/>
          <a:p>
            <a:r>
              <a:rPr lang="nl-NL" sz="1400" dirty="0"/>
              <a:t>Ruim 50% van baggerwerk Waddenzee in Vaarweg Ameland: ruim 3 kuub per passagier! </a:t>
            </a:r>
            <a:br>
              <a:rPr lang="nl-NL" sz="1400" dirty="0"/>
            </a:br>
            <a:r>
              <a:rPr lang="nl-NL" sz="1400" dirty="0"/>
              <a:t>Sterke toename in 2011 mede door verruiming en veranderde baggermethode.</a:t>
            </a:r>
          </a:p>
          <a:p>
            <a:endParaRPr lang="nl-NL" sz="140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FA0896-F692-B14F-8D22-D7FF6D22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21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771C607-3FB6-45B2-AC69-499B1580F9EC}"/>
              </a:ext>
            </a:extLst>
          </p:cNvPr>
          <p:cNvSpPr txBox="1"/>
          <p:nvPr/>
        </p:nvSpPr>
        <p:spPr>
          <a:xfrm>
            <a:off x="7453498" y="2353469"/>
            <a:ext cx="3595941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Ontwikkeling  jaarlijkse baggervolume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Van enige tienduizenden </a:t>
            </a:r>
            <a:r>
              <a:rPr lang="nl-NL" sz="1400" dirty="0" err="1">
                <a:latin typeface="Franklin Gothic Book"/>
              </a:rPr>
              <a:t>kuubs</a:t>
            </a:r>
            <a:r>
              <a:rPr lang="nl-NL" sz="1400" dirty="0">
                <a:latin typeface="Franklin Gothic Book"/>
              </a:rPr>
              <a:t> in jaren 80 naar 1,9 miljoen m3/jaar heden.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Prognose: sterk afhankelijk van morfologie en werkwijze aannemer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400" dirty="0"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Vergelijk: er past 1,5 Mm3 in de Kuip!</a:t>
            </a:r>
          </a:p>
        </p:txBody>
      </p:sp>
      <p:pic>
        <p:nvPicPr>
          <p:cNvPr id="9" name="Afbeelding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11368" r="3408" b="2205"/>
          <a:stretch/>
        </p:blipFill>
        <p:spPr bwMode="auto">
          <a:xfrm>
            <a:off x="892185" y="2348707"/>
            <a:ext cx="5875868" cy="3543299"/>
          </a:xfrm>
          <a:prstGeom prst="rect">
            <a:avLst/>
          </a:prstGeom>
          <a:noFill/>
        </p:spPr>
      </p:pic>
      <p:pic>
        <p:nvPicPr>
          <p:cNvPr id="3074" name="Picture 2" descr="BBC: De Kuip is een angstaanjagend stadion | Foto | AD.n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47533" r="7445" b="2225"/>
          <a:stretch/>
        </p:blipFill>
        <p:spPr bwMode="auto">
          <a:xfrm>
            <a:off x="7729240" y="4433094"/>
            <a:ext cx="3044456" cy="24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83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itel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nl-NL" sz="2200" dirty="0"/>
              <a:t>Toename baggerlocaties in Vaarweg Ameland (de gele vakken)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167" y="2265358"/>
            <a:ext cx="5461666" cy="3827467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F85EEF-B2E9-C841-A1B0-1A2B7218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22</a:t>
            </a:fld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5342021" y="3380874"/>
            <a:ext cx="476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VA4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614741" y="3617498"/>
            <a:ext cx="476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VA9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710293" y="3829631"/>
            <a:ext cx="831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VA10-13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687358" y="4288213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Vloedgeul</a:t>
            </a:r>
          </a:p>
        </p:txBody>
      </p:sp>
    </p:spTree>
    <p:extLst>
      <p:ext uri="{BB962C8B-B14F-4D97-AF65-F5344CB8AC3E}">
        <p14:creationId xmlns:p14="http://schemas.microsoft.com/office/powerpoint/2010/main" val="3686401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 en waarom moeten we zoveel baggeren?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23</a:t>
            </a:fld>
            <a:endParaRPr lang="nl-NL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BD936C7-0779-490F-9893-AD26451D0BF3}"/>
              </a:ext>
            </a:extLst>
          </p:cNvPr>
          <p:cNvSpPr txBox="1">
            <a:spLocks/>
          </p:cNvSpPr>
          <p:nvPr/>
        </p:nvSpPr>
        <p:spPr>
          <a:xfrm>
            <a:off x="1960586" y="1747043"/>
            <a:ext cx="8555014" cy="38673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Vertakkende geulen in het bekken: van groot (zeegat) naar klein (wantij)</a:t>
            </a:r>
          </a:p>
          <a:p>
            <a:endParaRPr lang="nl-NL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A722775-7B90-4727-9439-A6A69BB883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4"/>
          <a:stretch/>
        </p:blipFill>
        <p:spPr bwMode="auto">
          <a:xfrm>
            <a:off x="2182774" y="2429617"/>
            <a:ext cx="7363252" cy="3569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al 6"/>
          <p:cNvSpPr/>
          <p:nvPr/>
        </p:nvSpPr>
        <p:spPr bwMode="auto">
          <a:xfrm rot="601760">
            <a:off x="5317039" y="4115960"/>
            <a:ext cx="1092402" cy="977718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53">
            <a:extLst>
              <a:ext uri="{FF2B5EF4-FFF2-40B4-BE49-F238E27FC236}">
                <a16:creationId xmlns:a16="http://schemas.microsoft.com/office/drawing/2014/main" id="{25BC57FA-AB67-4460-84FA-9C4C5C5BEDC5}"/>
              </a:ext>
            </a:extLst>
          </p:cNvPr>
          <p:cNvSpPr txBox="1"/>
          <p:nvPr/>
        </p:nvSpPr>
        <p:spPr>
          <a:xfrm>
            <a:off x="7737051" y="5925847"/>
            <a:ext cx="180897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Cleveringa, 2019</a:t>
            </a:r>
          </a:p>
        </p:txBody>
      </p:sp>
      <p:sp>
        <p:nvSpPr>
          <p:cNvPr id="9" name="Ovaal 8"/>
          <p:cNvSpPr/>
          <p:nvPr/>
        </p:nvSpPr>
        <p:spPr bwMode="auto">
          <a:xfrm rot="601760">
            <a:off x="4600823" y="4055488"/>
            <a:ext cx="573691" cy="50322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0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C86ED-A5FB-984A-B28B-716C5F88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altLang="nl-NL" kern="0" dirty="0">
                <a:latin typeface="Verdana"/>
              </a:rPr>
              <a:t>Veerdam en landaanwinning in 19</a:t>
            </a:r>
            <a:r>
              <a:rPr lang="nl-NL" altLang="nl-NL" kern="0" baseline="30000" dirty="0">
                <a:latin typeface="Verdana"/>
              </a:rPr>
              <a:t>e</a:t>
            </a:r>
            <a:r>
              <a:rPr lang="nl-NL" altLang="nl-NL" kern="0" dirty="0">
                <a:latin typeface="Verdana"/>
              </a:rPr>
              <a:t> en 20</a:t>
            </a:r>
            <a:r>
              <a:rPr lang="nl-NL" altLang="nl-NL" kern="0" baseline="30000" dirty="0">
                <a:latin typeface="Verdana"/>
              </a:rPr>
              <a:t>e</a:t>
            </a:r>
            <a:r>
              <a:rPr lang="nl-NL" altLang="nl-NL" kern="0" dirty="0">
                <a:latin typeface="Verdana"/>
              </a:rPr>
              <a:t> eeuw </a:t>
            </a:r>
            <a:br>
              <a:rPr lang="nl-NL" altLang="nl-NL" kern="0" dirty="0">
                <a:latin typeface="Verdana"/>
              </a:rPr>
            </a:b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2E4216CB-40D5-FE49-A5A4-799F84ABA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24</a:t>
            </a:fld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0B9214F-C981-2E46-BD0E-6DBA36C0030B}"/>
              </a:ext>
            </a:extLst>
          </p:cNvPr>
          <p:cNvSpPr txBox="1"/>
          <p:nvPr/>
        </p:nvSpPr>
        <p:spPr>
          <a:xfrm>
            <a:off x="8143690" y="2097088"/>
            <a:ext cx="3173598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400" dirty="0">
                <a:latin typeface="Franklin Gothic Book"/>
              </a:rPr>
              <a:t>Veerdam en landaanwinningswerken belangrijke mede-veroorzakers van baggerwerk: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dirty="0">
                <a:latin typeface="Franklin Gothic Book"/>
              </a:rPr>
              <a:t>Zorgen voor luwte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sz="1400" dirty="0"/>
              <a:t>Versnelde opslibbing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dirty="0">
                <a:latin typeface="Franklin Gothic Book"/>
              </a:rPr>
              <a:t>Afname kombergingsvolume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400" dirty="0">
                <a:latin typeface="Franklin Gothic Book"/>
              </a:rPr>
              <a:t>Terugtrekken geulen</a:t>
            </a:r>
          </a:p>
        </p:txBody>
      </p:sp>
      <p:pic>
        <p:nvPicPr>
          <p:cNvPr id="7" name="Picture 2" descr="U:\WERK\Vaargeulen_havens\Vaarweg_Ameland\kaarten_data\1930_Bonnebla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85" y="1677840"/>
            <a:ext cx="6334125" cy="448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echte verbindingslijn 8"/>
          <p:cNvCxnSpPr>
            <a:cxnSpLocks noChangeShapeType="1"/>
          </p:cNvCxnSpPr>
          <p:nvPr/>
        </p:nvCxnSpPr>
        <p:spPr bwMode="auto">
          <a:xfrm flipH="1" flipV="1">
            <a:off x="5910074" y="4399178"/>
            <a:ext cx="336213" cy="5254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ep 11"/>
          <p:cNvGrpSpPr>
            <a:grpSpLocks/>
          </p:cNvGrpSpPr>
          <p:nvPr/>
        </p:nvGrpSpPr>
        <p:grpSpPr bwMode="auto">
          <a:xfrm>
            <a:off x="3431231" y="4341668"/>
            <a:ext cx="3573561" cy="1805123"/>
            <a:chOff x="3757919" y="3486700"/>
            <a:chExt cx="5158829" cy="3187139"/>
          </a:xfrm>
        </p:grpSpPr>
        <p:sp>
          <p:nvSpPr>
            <p:cNvPr id="15" name="Vrije vorm 8"/>
            <p:cNvSpPr>
              <a:spLocks/>
            </p:cNvSpPr>
            <p:nvPr/>
          </p:nvSpPr>
          <p:spPr bwMode="auto">
            <a:xfrm rot="501161">
              <a:off x="4062392" y="3486700"/>
              <a:ext cx="4801980" cy="3187139"/>
            </a:xfrm>
            <a:custGeom>
              <a:avLst/>
              <a:gdLst>
                <a:gd name="T0" fmla="*/ 4257675 w 4257675"/>
                <a:gd name="T1" fmla="*/ 228600 h 1885950"/>
                <a:gd name="T2" fmla="*/ 3590925 w 4257675"/>
                <a:gd name="T3" fmla="*/ 133350 h 1885950"/>
                <a:gd name="T4" fmla="*/ 3067050 w 4257675"/>
                <a:gd name="T5" fmla="*/ 0 h 1885950"/>
                <a:gd name="T6" fmla="*/ 2952750 w 4257675"/>
                <a:gd name="T7" fmla="*/ 161925 h 1885950"/>
                <a:gd name="T8" fmla="*/ 2438400 w 4257675"/>
                <a:gd name="T9" fmla="*/ 552450 h 1885950"/>
                <a:gd name="T10" fmla="*/ 1733550 w 4257675"/>
                <a:gd name="T11" fmla="*/ 809625 h 1885950"/>
                <a:gd name="T12" fmla="*/ 828675 w 4257675"/>
                <a:gd name="T13" fmla="*/ 1276350 h 1885950"/>
                <a:gd name="T14" fmla="*/ 66675 w 4257675"/>
                <a:gd name="T15" fmla="*/ 1752600 h 1885950"/>
                <a:gd name="T16" fmla="*/ 0 w 4257675"/>
                <a:gd name="T17" fmla="*/ 1885950 h 1885950"/>
                <a:gd name="T18" fmla="*/ 1162050 w 4257675"/>
                <a:gd name="T19" fmla="*/ 1876425 h 1885950"/>
                <a:gd name="T20" fmla="*/ 2362200 w 4257675"/>
                <a:gd name="T21" fmla="*/ 1390650 h 1885950"/>
                <a:gd name="T22" fmla="*/ 2647950 w 4257675"/>
                <a:gd name="T23" fmla="*/ 1257300 h 1885950"/>
                <a:gd name="T24" fmla="*/ 2781300 w 4257675"/>
                <a:gd name="T25" fmla="*/ 1095375 h 1885950"/>
                <a:gd name="T26" fmla="*/ 3105150 w 4257675"/>
                <a:gd name="T27" fmla="*/ 933450 h 1885950"/>
                <a:gd name="T28" fmla="*/ 3238500 w 4257675"/>
                <a:gd name="T29" fmla="*/ 952500 h 1885950"/>
                <a:gd name="T30" fmla="*/ 3352800 w 4257675"/>
                <a:gd name="T31" fmla="*/ 838200 h 1885950"/>
                <a:gd name="T32" fmla="*/ 3638550 w 4257675"/>
                <a:gd name="T33" fmla="*/ 733425 h 1885950"/>
                <a:gd name="T34" fmla="*/ 4143375 w 4257675"/>
                <a:gd name="T35" fmla="*/ 590550 h 1885950"/>
                <a:gd name="T36" fmla="*/ 4248150 w 4257675"/>
                <a:gd name="T37" fmla="*/ 533400 h 1885950"/>
                <a:gd name="T38" fmla="*/ 4257675 w 4257675"/>
                <a:gd name="T39" fmla="*/ 228600 h 18859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connsiteX0" fmla="*/ 4257675 w 4257675"/>
                <a:gd name="connsiteY0" fmla="*/ 239958 h 1897308"/>
                <a:gd name="connsiteX1" fmla="*/ 3590925 w 4257675"/>
                <a:gd name="connsiteY1" fmla="*/ 144708 h 1897308"/>
                <a:gd name="connsiteX2" fmla="*/ 2770608 w 4257675"/>
                <a:gd name="connsiteY2" fmla="*/ 0 h 1897308"/>
                <a:gd name="connsiteX3" fmla="*/ 2952750 w 4257675"/>
                <a:gd name="connsiteY3" fmla="*/ 173283 h 1897308"/>
                <a:gd name="connsiteX4" fmla="*/ 2438400 w 4257675"/>
                <a:gd name="connsiteY4" fmla="*/ 563808 h 1897308"/>
                <a:gd name="connsiteX5" fmla="*/ 1733550 w 4257675"/>
                <a:gd name="connsiteY5" fmla="*/ 820983 h 1897308"/>
                <a:gd name="connsiteX6" fmla="*/ 828675 w 4257675"/>
                <a:gd name="connsiteY6" fmla="*/ 1287708 h 1897308"/>
                <a:gd name="connsiteX7" fmla="*/ 66675 w 4257675"/>
                <a:gd name="connsiteY7" fmla="*/ 1763958 h 1897308"/>
                <a:gd name="connsiteX8" fmla="*/ 0 w 4257675"/>
                <a:gd name="connsiteY8" fmla="*/ 1897308 h 1897308"/>
                <a:gd name="connsiteX9" fmla="*/ 1162050 w 4257675"/>
                <a:gd name="connsiteY9" fmla="*/ 1887783 h 1897308"/>
                <a:gd name="connsiteX10" fmla="*/ 2362200 w 4257675"/>
                <a:gd name="connsiteY10" fmla="*/ 1402008 h 1897308"/>
                <a:gd name="connsiteX11" fmla="*/ 2647950 w 4257675"/>
                <a:gd name="connsiteY11" fmla="*/ 1268658 h 1897308"/>
                <a:gd name="connsiteX12" fmla="*/ 2781300 w 4257675"/>
                <a:gd name="connsiteY12" fmla="*/ 1106733 h 1897308"/>
                <a:gd name="connsiteX13" fmla="*/ 3105150 w 4257675"/>
                <a:gd name="connsiteY13" fmla="*/ 944808 h 1897308"/>
                <a:gd name="connsiteX14" fmla="*/ 3238500 w 4257675"/>
                <a:gd name="connsiteY14" fmla="*/ 963858 h 1897308"/>
                <a:gd name="connsiteX15" fmla="*/ 3352800 w 4257675"/>
                <a:gd name="connsiteY15" fmla="*/ 849558 h 1897308"/>
                <a:gd name="connsiteX16" fmla="*/ 3638550 w 4257675"/>
                <a:gd name="connsiteY16" fmla="*/ 744783 h 1897308"/>
                <a:gd name="connsiteX17" fmla="*/ 4143375 w 4257675"/>
                <a:gd name="connsiteY17" fmla="*/ 601908 h 1897308"/>
                <a:gd name="connsiteX18" fmla="*/ 4248150 w 4257675"/>
                <a:gd name="connsiteY18" fmla="*/ 544758 h 1897308"/>
                <a:gd name="connsiteX19" fmla="*/ 4257675 w 4257675"/>
                <a:gd name="connsiteY19" fmla="*/ 239958 h 1897308"/>
                <a:gd name="connsiteX0" fmla="*/ 4257675 w 4257675"/>
                <a:gd name="connsiteY0" fmla="*/ 239958 h 1897308"/>
                <a:gd name="connsiteX1" fmla="*/ 3590925 w 4257675"/>
                <a:gd name="connsiteY1" fmla="*/ 144708 h 1897308"/>
                <a:gd name="connsiteX2" fmla="*/ 2770608 w 4257675"/>
                <a:gd name="connsiteY2" fmla="*/ 0 h 1897308"/>
                <a:gd name="connsiteX3" fmla="*/ 2837956 w 4257675"/>
                <a:gd name="connsiteY3" fmla="*/ 262157 h 1897308"/>
                <a:gd name="connsiteX4" fmla="*/ 2438400 w 4257675"/>
                <a:gd name="connsiteY4" fmla="*/ 563808 h 1897308"/>
                <a:gd name="connsiteX5" fmla="*/ 1733550 w 4257675"/>
                <a:gd name="connsiteY5" fmla="*/ 820983 h 1897308"/>
                <a:gd name="connsiteX6" fmla="*/ 828675 w 4257675"/>
                <a:gd name="connsiteY6" fmla="*/ 1287708 h 1897308"/>
                <a:gd name="connsiteX7" fmla="*/ 66675 w 4257675"/>
                <a:gd name="connsiteY7" fmla="*/ 1763958 h 1897308"/>
                <a:gd name="connsiteX8" fmla="*/ 0 w 4257675"/>
                <a:gd name="connsiteY8" fmla="*/ 1897308 h 1897308"/>
                <a:gd name="connsiteX9" fmla="*/ 1162050 w 4257675"/>
                <a:gd name="connsiteY9" fmla="*/ 1887783 h 1897308"/>
                <a:gd name="connsiteX10" fmla="*/ 2362200 w 4257675"/>
                <a:gd name="connsiteY10" fmla="*/ 1402008 h 1897308"/>
                <a:gd name="connsiteX11" fmla="*/ 2647950 w 4257675"/>
                <a:gd name="connsiteY11" fmla="*/ 1268658 h 1897308"/>
                <a:gd name="connsiteX12" fmla="*/ 2781300 w 4257675"/>
                <a:gd name="connsiteY12" fmla="*/ 1106733 h 1897308"/>
                <a:gd name="connsiteX13" fmla="*/ 3105150 w 4257675"/>
                <a:gd name="connsiteY13" fmla="*/ 944808 h 1897308"/>
                <a:gd name="connsiteX14" fmla="*/ 3238500 w 4257675"/>
                <a:gd name="connsiteY14" fmla="*/ 963858 h 1897308"/>
                <a:gd name="connsiteX15" fmla="*/ 3352800 w 4257675"/>
                <a:gd name="connsiteY15" fmla="*/ 849558 h 1897308"/>
                <a:gd name="connsiteX16" fmla="*/ 3638550 w 4257675"/>
                <a:gd name="connsiteY16" fmla="*/ 744783 h 1897308"/>
                <a:gd name="connsiteX17" fmla="*/ 4143375 w 4257675"/>
                <a:gd name="connsiteY17" fmla="*/ 601908 h 1897308"/>
                <a:gd name="connsiteX18" fmla="*/ 4248150 w 4257675"/>
                <a:gd name="connsiteY18" fmla="*/ 544758 h 1897308"/>
                <a:gd name="connsiteX19" fmla="*/ 4257675 w 4257675"/>
                <a:gd name="connsiteY19" fmla="*/ 239958 h 1897308"/>
                <a:gd name="connsiteX0" fmla="*/ 4257675 w 4257675"/>
                <a:gd name="connsiteY0" fmla="*/ 239958 h 1897308"/>
                <a:gd name="connsiteX1" fmla="*/ 3590925 w 4257675"/>
                <a:gd name="connsiteY1" fmla="*/ 144708 h 1897308"/>
                <a:gd name="connsiteX2" fmla="*/ 2770608 w 4257675"/>
                <a:gd name="connsiteY2" fmla="*/ 0 h 1897308"/>
                <a:gd name="connsiteX3" fmla="*/ 2837956 w 4257675"/>
                <a:gd name="connsiteY3" fmla="*/ 262157 h 1897308"/>
                <a:gd name="connsiteX4" fmla="*/ 2380803 w 4257675"/>
                <a:gd name="connsiteY4" fmla="*/ 570081 h 1897308"/>
                <a:gd name="connsiteX5" fmla="*/ 1733550 w 4257675"/>
                <a:gd name="connsiteY5" fmla="*/ 820983 h 1897308"/>
                <a:gd name="connsiteX6" fmla="*/ 828675 w 4257675"/>
                <a:gd name="connsiteY6" fmla="*/ 1287708 h 1897308"/>
                <a:gd name="connsiteX7" fmla="*/ 66675 w 4257675"/>
                <a:gd name="connsiteY7" fmla="*/ 1763958 h 1897308"/>
                <a:gd name="connsiteX8" fmla="*/ 0 w 4257675"/>
                <a:gd name="connsiteY8" fmla="*/ 1897308 h 1897308"/>
                <a:gd name="connsiteX9" fmla="*/ 1162050 w 4257675"/>
                <a:gd name="connsiteY9" fmla="*/ 1887783 h 1897308"/>
                <a:gd name="connsiteX10" fmla="*/ 2362200 w 4257675"/>
                <a:gd name="connsiteY10" fmla="*/ 1402008 h 1897308"/>
                <a:gd name="connsiteX11" fmla="*/ 2647950 w 4257675"/>
                <a:gd name="connsiteY11" fmla="*/ 1268658 h 1897308"/>
                <a:gd name="connsiteX12" fmla="*/ 2781300 w 4257675"/>
                <a:gd name="connsiteY12" fmla="*/ 1106733 h 1897308"/>
                <a:gd name="connsiteX13" fmla="*/ 3105150 w 4257675"/>
                <a:gd name="connsiteY13" fmla="*/ 944808 h 1897308"/>
                <a:gd name="connsiteX14" fmla="*/ 3238500 w 4257675"/>
                <a:gd name="connsiteY14" fmla="*/ 963858 h 1897308"/>
                <a:gd name="connsiteX15" fmla="*/ 3352800 w 4257675"/>
                <a:gd name="connsiteY15" fmla="*/ 849558 h 1897308"/>
                <a:gd name="connsiteX16" fmla="*/ 3638550 w 4257675"/>
                <a:gd name="connsiteY16" fmla="*/ 744783 h 1897308"/>
                <a:gd name="connsiteX17" fmla="*/ 4143375 w 4257675"/>
                <a:gd name="connsiteY17" fmla="*/ 601908 h 1897308"/>
                <a:gd name="connsiteX18" fmla="*/ 4248150 w 4257675"/>
                <a:gd name="connsiteY18" fmla="*/ 544758 h 1897308"/>
                <a:gd name="connsiteX19" fmla="*/ 4257675 w 4257675"/>
                <a:gd name="connsiteY19" fmla="*/ 239958 h 1897308"/>
                <a:gd name="connsiteX0" fmla="*/ 4257675 w 4257675"/>
                <a:gd name="connsiteY0" fmla="*/ 239958 h 1897308"/>
                <a:gd name="connsiteX1" fmla="*/ 3590925 w 4257675"/>
                <a:gd name="connsiteY1" fmla="*/ 144708 h 1897308"/>
                <a:gd name="connsiteX2" fmla="*/ 2770608 w 4257675"/>
                <a:gd name="connsiteY2" fmla="*/ 0 h 1897308"/>
                <a:gd name="connsiteX3" fmla="*/ 2837956 w 4257675"/>
                <a:gd name="connsiteY3" fmla="*/ 262157 h 1897308"/>
                <a:gd name="connsiteX4" fmla="*/ 2380803 w 4257675"/>
                <a:gd name="connsiteY4" fmla="*/ 570081 h 1897308"/>
                <a:gd name="connsiteX5" fmla="*/ 1733550 w 4257675"/>
                <a:gd name="connsiteY5" fmla="*/ 820983 h 1897308"/>
                <a:gd name="connsiteX6" fmla="*/ 828675 w 4257675"/>
                <a:gd name="connsiteY6" fmla="*/ 1287708 h 1897308"/>
                <a:gd name="connsiteX7" fmla="*/ 66675 w 4257675"/>
                <a:gd name="connsiteY7" fmla="*/ 1763958 h 1897308"/>
                <a:gd name="connsiteX8" fmla="*/ 0 w 4257675"/>
                <a:gd name="connsiteY8" fmla="*/ 1897308 h 1897308"/>
                <a:gd name="connsiteX9" fmla="*/ 1162050 w 4257675"/>
                <a:gd name="connsiteY9" fmla="*/ 1887783 h 1897308"/>
                <a:gd name="connsiteX10" fmla="*/ 2362200 w 4257675"/>
                <a:gd name="connsiteY10" fmla="*/ 1402008 h 1897308"/>
                <a:gd name="connsiteX11" fmla="*/ 2647950 w 4257675"/>
                <a:gd name="connsiteY11" fmla="*/ 1268658 h 1897308"/>
                <a:gd name="connsiteX12" fmla="*/ 3020146 w 4257675"/>
                <a:gd name="connsiteY12" fmla="*/ 1124364 h 1897308"/>
                <a:gd name="connsiteX13" fmla="*/ 3105150 w 4257675"/>
                <a:gd name="connsiteY13" fmla="*/ 944808 h 1897308"/>
                <a:gd name="connsiteX14" fmla="*/ 3238500 w 4257675"/>
                <a:gd name="connsiteY14" fmla="*/ 963858 h 1897308"/>
                <a:gd name="connsiteX15" fmla="*/ 3352800 w 4257675"/>
                <a:gd name="connsiteY15" fmla="*/ 849558 h 1897308"/>
                <a:gd name="connsiteX16" fmla="*/ 3638550 w 4257675"/>
                <a:gd name="connsiteY16" fmla="*/ 744783 h 1897308"/>
                <a:gd name="connsiteX17" fmla="*/ 4143375 w 4257675"/>
                <a:gd name="connsiteY17" fmla="*/ 601908 h 1897308"/>
                <a:gd name="connsiteX18" fmla="*/ 4248150 w 4257675"/>
                <a:gd name="connsiteY18" fmla="*/ 544758 h 1897308"/>
                <a:gd name="connsiteX19" fmla="*/ 4257675 w 4257675"/>
                <a:gd name="connsiteY19" fmla="*/ 239958 h 1897308"/>
                <a:gd name="connsiteX0" fmla="*/ 4257675 w 4257675"/>
                <a:gd name="connsiteY0" fmla="*/ 239958 h 1897308"/>
                <a:gd name="connsiteX1" fmla="*/ 3590925 w 4257675"/>
                <a:gd name="connsiteY1" fmla="*/ 144708 h 1897308"/>
                <a:gd name="connsiteX2" fmla="*/ 2770608 w 4257675"/>
                <a:gd name="connsiteY2" fmla="*/ 0 h 1897308"/>
                <a:gd name="connsiteX3" fmla="*/ 2837956 w 4257675"/>
                <a:gd name="connsiteY3" fmla="*/ 262157 h 1897308"/>
                <a:gd name="connsiteX4" fmla="*/ 2380803 w 4257675"/>
                <a:gd name="connsiteY4" fmla="*/ 570081 h 1897308"/>
                <a:gd name="connsiteX5" fmla="*/ 1733550 w 4257675"/>
                <a:gd name="connsiteY5" fmla="*/ 820983 h 1897308"/>
                <a:gd name="connsiteX6" fmla="*/ 828675 w 4257675"/>
                <a:gd name="connsiteY6" fmla="*/ 1287708 h 1897308"/>
                <a:gd name="connsiteX7" fmla="*/ 66675 w 4257675"/>
                <a:gd name="connsiteY7" fmla="*/ 1763958 h 1897308"/>
                <a:gd name="connsiteX8" fmla="*/ 0 w 4257675"/>
                <a:gd name="connsiteY8" fmla="*/ 1897308 h 1897308"/>
                <a:gd name="connsiteX9" fmla="*/ 1162050 w 4257675"/>
                <a:gd name="connsiteY9" fmla="*/ 1887783 h 1897308"/>
                <a:gd name="connsiteX10" fmla="*/ 2362200 w 4257675"/>
                <a:gd name="connsiteY10" fmla="*/ 1402008 h 1897308"/>
                <a:gd name="connsiteX11" fmla="*/ 2647950 w 4257675"/>
                <a:gd name="connsiteY11" fmla="*/ 1268658 h 1897308"/>
                <a:gd name="connsiteX12" fmla="*/ 3020146 w 4257675"/>
                <a:gd name="connsiteY12" fmla="*/ 1124364 h 1897308"/>
                <a:gd name="connsiteX13" fmla="*/ 3238500 w 4257675"/>
                <a:gd name="connsiteY13" fmla="*/ 963858 h 1897308"/>
                <a:gd name="connsiteX14" fmla="*/ 3352800 w 4257675"/>
                <a:gd name="connsiteY14" fmla="*/ 849558 h 1897308"/>
                <a:gd name="connsiteX15" fmla="*/ 3638550 w 4257675"/>
                <a:gd name="connsiteY15" fmla="*/ 744783 h 1897308"/>
                <a:gd name="connsiteX16" fmla="*/ 4143375 w 4257675"/>
                <a:gd name="connsiteY16" fmla="*/ 601908 h 1897308"/>
                <a:gd name="connsiteX17" fmla="*/ 4248150 w 4257675"/>
                <a:gd name="connsiteY17" fmla="*/ 544758 h 1897308"/>
                <a:gd name="connsiteX18" fmla="*/ 4257675 w 4257675"/>
                <a:gd name="connsiteY18" fmla="*/ 239958 h 1897308"/>
                <a:gd name="connsiteX0" fmla="*/ 4257675 w 4257675"/>
                <a:gd name="connsiteY0" fmla="*/ 239958 h 1897308"/>
                <a:gd name="connsiteX1" fmla="*/ 3590925 w 4257675"/>
                <a:gd name="connsiteY1" fmla="*/ 144708 h 1897308"/>
                <a:gd name="connsiteX2" fmla="*/ 2770608 w 4257675"/>
                <a:gd name="connsiteY2" fmla="*/ 0 h 1897308"/>
                <a:gd name="connsiteX3" fmla="*/ 2837956 w 4257675"/>
                <a:gd name="connsiteY3" fmla="*/ 262157 h 1897308"/>
                <a:gd name="connsiteX4" fmla="*/ 2380803 w 4257675"/>
                <a:gd name="connsiteY4" fmla="*/ 570081 h 1897308"/>
                <a:gd name="connsiteX5" fmla="*/ 1733550 w 4257675"/>
                <a:gd name="connsiteY5" fmla="*/ 820983 h 1897308"/>
                <a:gd name="connsiteX6" fmla="*/ 828675 w 4257675"/>
                <a:gd name="connsiteY6" fmla="*/ 1287708 h 1897308"/>
                <a:gd name="connsiteX7" fmla="*/ 66675 w 4257675"/>
                <a:gd name="connsiteY7" fmla="*/ 1763958 h 1897308"/>
                <a:gd name="connsiteX8" fmla="*/ 0 w 4257675"/>
                <a:gd name="connsiteY8" fmla="*/ 1897308 h 1897308"/>
                <a:gd name="connsiteX9" fmla="*/ 1162050 w 4257675"/>
                <a:gd name="connsiteY9" fmla="*/ 1887783 h 1897308"/>
                <a:gd name="connsiteX10" fmla="*/ 2362200 w 4257675"/>
                <a:gd name="connsiteY10" fmla="*/ 1402008 h 1897308"/>
                <a:gd name="connsiteX11" fmla="*/ 2647950 w 4257675"/>
                <a:gd name="connsiteY11" fmla="*/ 1268658 h 1897308"/>
                <a:gd name="connsiteX12" fmla="*/ 3020146 w 4257675"/>
                <a:gd name="connsiteY12" fmla="*/ 1124364 h 1897308"/>
                <a:gd name="connsiteX13" fmla="*/ 3238500 w 4257675"/>
                <a:gd name="connsiteY13" fmla="*/ 963858 h 1897308"/>
                <a:gd name="connsiteX14" fmla="*/ 3638550 w 4257675"/>
                <a:gd name="connsiteY14" fmla="*/ 744783 h 1897308"/>
                <a:gd name="connsiteX15" fmla="*/ 4143375 w 4257675"/>
                <a:gd name="connsiteY15" fmla="*/ 601908 h 1897308"/>
                <a:gd name="connsiteX16" fmla="*/ 4248150 w 4257675"/>
                <a:gd name="connsiteY16" fmla="*/ 544758 h 1897308"/>
                <a:gd name="connsiteX17" fmla="*/ 4257675 w 4257675"/>
                <a:gd name="connsiteY17" fmla="*/ 239958 h 1897308"/>
                <a:gd name="connsiteX0" fmla="*/ 4257675 w 4257675"/>
                <a:gd name="connsiteY0" fmla="*/ 239958 h 1897308"/>
                <a:gd name="connsiteX1" fmla="*/ 3590925 w 4257675"/>
                <a:gd name="connsiteY1" fmla="*/ 144708 h 1897308"/>
                <a:gd name="connsiteX2" fmla="*/ 2770608 w 4257675"/>
                <a:gd name="connsiteY2" fmla="*/ 0 h 1897308"/>
                <a:gd name="connsiteX3" fmla="*/ 2837956 w 4257675"/>
                <a:gd name="connsiteY3" fmla="*/ 262157 h 1897308"/>
                <a:gd name="connsiteX4" fmla="*/ 2380803 w 4257675"/>
                <a:gd name="connsiteY4" fmla="*/ 570081 h 1897308"/>
                <a:gd name="connsiteX5" fmla="*/ 1733550 w 4257675"/>
                <a:gd name="connsiteY5" fmla="*/ 820983 h 1897308"/>
                <a:gd name="connsiteX6" fmla="*/ 828675 w 4257675"/>
                <a:gd name="connsiteY6" fmla="*/ 1287708 h 1897308"/>
                <a:gd name="connsiteX7" fmla="*/ 66675 w 4257675"/>
                <a:gd name="connsiteY7" fmla="*/ 1763958 h 1897308"/>
                <a:gd name="connsiteX8" fmla="*/ 0 w 4257675"/>
                <a:gd name="connsiteY8" fmla="*/ 1897308 h 1897308"/>
                <a:gd name="connsiteX9" fmla="*/ 1162050 w 4257675"/>
                <a:gd name="connsiteY9" fmla="*/ 1887783 h 1897308"/>
                <a:gd name="connsiteX10" fmla="*/ 2362200 w 4257675"/>
                <a:gd name="connsiteY10" fmla="*/ 1402008 h 1897308"/>
                <a:gd name="connsiteX11" fmla="*/ 2647950 w 4257675"/>
                <a:gd name="connsiteY11" fmla="*/ 1268658 h 1897308"/>
                <a:gd name="connsiteX12" fmla="*/ 3020146 w 4257675"/>
                <a:gd name="connsiteY12" fmla="*/ 1124364 h 1897308"/>
                <a:gd name="connsiteX13" fmla="*/ 3152105 w 4257675"/>
                <a:gd name="connsiteY13" fmla="*/ 973267 h 1897308"/>
                <a:gd name="connsiteX14" fmla="*/ 3638550 w 4257675"/>
                <a:gd name="connsiteY14" fmla="*/ 744783 h 1897308"/>
                <a:gd name="connsiteX15" fmla="*/ 4143375 w 4257675"/>
                <a:gd name="connsiteY15" fmla="*/ 601908 h 1897308"/>
                <a:gd name="connsiteX16" fmla="*/ 4248150 w 4257675"/>
                <a:gd name="connsiteY16" fmla="*/ 544758 h 1897308"/>
                <a:gd name="connsiteX17" fmla="*/ 4257675 w 4257675"/>
                <a:gd name="connsiteY17" fmla="*/ 239958 h 1897308"/>
                <a:gd name="connsiteX0" fmla="*/ 4257675 w 4257675"/>
                <a:gd name="connsiteY0" fmla="*/ 239958 h 1897308"/>
                <a:gd name="connsiteX1" fmla="*/ 3590925 w 4257675"/>
                <a:gd name="connsiteY1" fmla="*/ 144708 h 1897308"/>
                <a:gd name="connsiteX2" fmla="*/ 2770608 w 4257675"/>
                <a:gd name="connsiteY2" fmla="*/ 0 h 1897308"/>
                <a:gd name="connsiteX3" fmla="*/ 2837956 w 4257675"/>
                <a:gd name="connsiteY3" fmla="*/ 262157 h 1897308"/>
                <a:gd name="connsiteX4" fmla="*/ 2380803 w 4257675"/>
                <a:gd name="connsiteY4" fmla="*/ 570081 h 1897308"/>
                <a:gd name="connsiteX5" fmla="*/ 1733550 w 4257675"/>
                <a:gd name="connsiteY5" fmla="*/ 820983 h 1897308"/>
                <a:gd name="connsiteX6" fmla="*/ 828675 w 4257675"/>
                <a:gd name="connsiteY6" fmla="*/ 1287708 h 1897308"/>
                <a:gd name="connsiteX7" fmla="*/ 66675 w 4257675"/>
                <a:gd name="connsiteY7" fmla="*/ 1763958 h 1897308"/>
                <a:gd name="connsiteX8" fmla="*/ 0 w 4257675"/>
                <a:gd name="connsiteY8" fmla="*/ 1897308 h 1897308"/>
                <a:gd name="connsiteX9" fmla="*/ 1501291 w 4257675"/>
                <a:gd name="connsiteY9" fmla="*/ 1818108 h 1897308"/>
                <a:gd name="connsiteX10" fmla="*/ 2362200 w 4257675"/>
                <a:gd name="connsiteY10" fmla="*/ 1402008 h 1897308"/>
                <a:gd name="connsiteX11" fmla="*/ 2647950 w 4257675"/>
                <a:gd name="connsiteY11" fmla="*/ 1268658 h 1897308"/>
                <a:gd name="connsiteX12" fmla="*/ 3020146 w 4257675"/>
                <a:gd name="connsiteY12" fmla="*/ 1124364 h 1897308"/>
                <a:gd name="connsiteX13" fmla="*/ 3152105 w 4257675"/>
                <a:gd name="connsiteY13" fmla="*/ 973267 h 1897308"/>
                <a:gd name="connsiteX14" fmla="*/ 3638550 w 4257675"/>
                <a:gd name="connsiteY14" fmla="*/ 744783 h 1897308"/>
                <a:gd name="connsiteX15" fmla="*/ 4143375 w 4257675"/>
                <a:gd name="connsiteY15" fmla="*/ 601908 h 1897308"/>
                <a:gd name="connsiteX16" fmla="*/ 4248150 w 4257675"/>
                <a:gd name="connsiteY16" fmla="*/ 544758 h 1897308"/>
                <a:gd name="connsiteX17" fmla="*/ 4257675 w 4257675"/>
                <a:gd name="connsiteY17" fmla="*/ 239958 h 1897308"/>
                <a:gd name="connsiteX0" fmla="*/ 4808674 w 4808674"/>
                <a:gd name="connsiteY0" fmla="*/ 239958 h 2011867"/>
                <a:gd name="connsiteX1" fmla="*/ 4141924 w 4808674"/>
                <a:gd name="connsiteY1" fmla="*/ 144708 h 2011867"/>
                <a:gd name="connsiteX2" fmla="*/ 3321607 w 4808674"/>
                <a:gd name="connsiteY2" fmla="*/ 0 h 2011867"/>
                <a:gd name="connsiteX3" fmla="*/ 3388955 w 4808674"/>
                <a:gd name="connsiteY3" fmla="*/ 262157 h 2011867"/>
                <a:gd name="connsiteX4" fmla="*/ 2931802 w 4808674"/>
                <a:gd name="connsiteY4" fmla="*/ 570081 h 2011867"/>
                <a:gd name="connsiteX5" fmla="*/ 2284549 w 4808674"/>
                <a:gd name="connsiteY5" fmla="*/ 820983 h 2011867"/>
                <a:gd name="connsiteX6" fmla="*/ 1379674 w 4808674"/>
                <a:gd name="connsiteY6" fmla="*/ 1287708 h 2011867"/>
                <a:gd name="connsiteX7" fmla="*/ 617674 w 4808674"/>
                <a:gd name="connsiteY7" fmla="*/ 1763958 h 2011867"/>
                <a:gd name="connsiteX8" fmla="*/ -1 w 4808674"/>
                <a:gd name="connsiteY8" fmla="*/ 2011867 h 2011867"/>
                <a:gd name="connsiteX9" fmla="*/ 2052290 w 4808674"/>
                <a:gd name="connsiteY9" fmla="*/ 1818108 h 2011867"/>
                <a:gd name="connsiteX10" fmla="*/ 2913199 w 4808674"/>
                <a:gd name="connsiteY10" fmla="*/ 1402008 h 2011867"/>
                <a:gd name="connsiteX11" fmla="*/ 3198949 w 4808674"/>
                <a:gd name="connsiteY11" fmla="*/ 1268658 h 2011867"/>
                <a:gd name="connsiteX12" fmla="*/ 3571145 w 4808674"/>
                <a:gd name="connsiteY12" fmla="*/ 1124364 h 2011867"/>
                <a:gd name="connsiteX13" fmla="*/ 3703104 w 4808674"/>
                <a:gd name="connsiteY13" fmla="*/ 973267 h 2011867"/>
                <a:gd name="connsiteX14" fmla="*/ 4189549 w 4808674"/>
                <a:gd name="connsiteY14" fmla="*/ 744783 h 2011867"/>
                <a:gd name="connsiteX15" fmla="*/ 4694374 w 4808674"/>
                <a:gd name="connsiteY15" fmla="*/ 601908 h 2011867"/>
                <a:gd name="connsiteX16" fmla="*/ 4799149 w 4808674"/>
                <a:gd name="connsiteY16" fmla="*/ 544758 h 2011867"/>
                <a:gd name="connsiteX17" fmla="*/ 4808674 w 4808674"/>
                <a:gd name="connsiteY17" fmla="*/ 239958 h 2011867"/>
                <a:gd name="connsiteX0" fmla="*/ 4808676 w 4808676"/>
                <a:gd name="connsiteY0" fmla="*/ 244662 h 2016571"/>
                <a:gd name="connsiteX1" fmla="*/ 4141926 w 4808676"/>
                <a:gd name="connsiteY1" fmla="*/ 149412 h 2016571"/>
                <a:gd name="connsiteX2" fmla="*/ 3364808 w 4808676"/>
                <a:gd name="connsiteY2" fmla="*/ 0 h 2016571"/>
                <a:gd name="connsiteX3" fmla="*/ 3388957 w 4808676"/>
                <a:gd name="connsiteY3" fmla="*/ 266861 h 2016571"/>
                <a:gd name="connsiteX4" fmla="*/ 2931804 w 4808676"/>
                <a:gd name="connsiteY4" fmla="*/ 574785 h 2016571"/>
                <a:gd name="connsiteX5" fmla="*/ 2284551 w 4808676"/>
                <a:gd name="connsiteY5" fmla="*/ 825687 h 2016571"/>
                <a:gd name="connsiteX6" fmla="*/ 1379676 w 4808676"/>
                <a:gd name="connsiteY6" fmla="*/ 1292412 h 2016571"/>
                <a:gd name="connsiteX7" fmla="*/ 617676 w 4808676"/>
                <a:gd name="connsiteY7" fmla="*/ 1768662 h 2016571"/>
                <a:gd name="connsiteX8" fmla="*/ 1 w 4808676"/>
                <a:gd name="connsiteY8" fmla="*/ 2016571 h 2016571"/>
                <a:gd name="connsiteX9" fmla="*/ 2052292 w 4808676"/>
                <a:gd name="connsiteY9" fmla="*/ 1822812 h 2016571"/>
                <a:gd name="connsiteX10" fmla="*/ 2913201 w 4808676"/>
                <a:gd name="connsiteY10" fmla="*/ 1406712 h 2016571"/>
                <a:gd name="connsiteX11" fmla="*/ 3198951 w 4808676"/>
                <a:gd name="connsiteY11" fmla="*/ 1273362 h 2016571"/>
                <a:gd name="connsiteX12" fmla="*/ 3571147 w 4808676"/>
                <a:gd name="connsiteY12" fmla="*/ 1129068 h 2016571"/>
                <a:gd name="connsiteX13" fmla="*/ 3703106 w 4808676"/>
                <a:gd name="connsiteY13" fmla="*/ 977971 h 2016571"/>
                <a:gd name="connsiteX14" fmla="*/ 4189551 w 4808676"/>
                <a:gd name="connsiteY14" fmla="*/ 749487 h 2016571"/>
                <a:gd name="connsiteX15" fmla="*/ 4694376 w 4808676"/>
                <a:gd name="connsiteY15" fmla="*/ 606612 h 2016571"/>
                <a:gd name="connsiteX16" fmla="*/ 4799151 w 4808676"/>
                <a:gd name="connsiteY16" fmla="*/ 549462 h 2016571"/>
                <a:gd name="connsiteX17" fmla="*/ 4808676 w 4808676"/>
                <a:gd name="connsiteY17" fmla="*/ 244662 h 2016571"/>
                <a:gd name="connsiteX0" fmla="*/ 4808674 w 4808674"/>
                <a:gd name="connsiteY0" fmla="*/ 244662 h 2016571"/>
                <a:gd name="connsiteX1" fmla="*/ 3983130 w 4808674"/>
                <a:gd name="connsiteY1" fmla="*/ 90331 h 2016571"/>
                <a:gd name="connsiteX2" fmla="*/ 3364806 w 4808674"/>
                <a:gd name="connsiteY2" fmla="*/ 0 h 2016571"/>
                <a:gd name="connsiteX3" fmla="*/ 3388955 w 4808674"/>
                <a:gd name="connsiteY3" fmla="*/ 266861 h 2016571"/>
                <a:gd name="connsiteX4" fmla="*/ 2931802 w 4808674"/>
                <a:gd name="connsiteY4" fmla="*/ 574785 h 2016571"/>
                <a:gd name="connsiteX5" fmla="*/ 2284549 w 4808674"/>
                <a:gd name="connsiteY5" fmla="*/ 825687 h 2016571"/>
                <a:gd name="connsiteX6" fmla="*/ 1379674 w 4808674"/>
                <a:gd name="connsiteY6" fmla="*/ 1292412 h 2016571"/>
                <a:gd name="connsiteX7" fmla="*/ 617674 w 4808674"/>
                <a:gd name="connsiteY7" fmla="*/ 1768662 h 2016571"/>
                <a:gd name="connsiteX8" fmla="*/ -1 w 4808674"/>
                <a:gd name="connsiteY8" fmla="*/ 2016571 h 2016571"/>
                <a:gd name="connsiteX9" fmla="*/ 2052290 w 4808674"/>
                <a:gd name="connsiteY9" fmla="*/ 1822812 h 2016571"/>
                <a:gd name="connsiteX10" fmla="*/ 2913199 w 4808674"/>
                <a:gd name="connsiteY10" fmla="*/ 1406712 h 2016571"/>
                <a:gd name="connsiteX11" fmla="*/ 3198949 w 4808674"/>
                <a:gd name="connsiteY11" fmla="*/ 1273362 h 2016571"/>
                <a:gd name="connsiteX12" fmla="*/ 3571145 w 4808674"/>
                <a:gd name="connsiteY12" fmla="*/ 1129068 h 2016571"/>
                <a:gd name="connsiteX13" fmla="*/ 3703104 w 4808674"/>
                <a:gd name="connsiteY13" fmla="*/ 977971 h 2016571"/>
                <a:gd name="connsiteX14" fmla="*/ 4189549 w 4808674"/>
                <a:gd name="connsiteY14" fmla="*/ 749487 h 2016571"/>
                <a:gd name="connsiteX15" fmla="*/ 4694374 w 4808674"/>
                <a:gd name="connsiteY15" fmla="*/ 606612 h 2016571"/>
                <a:gd name="connsiteX16" fmla="*/ 4799149 w 4808674"/>
                <a:gd name="connsiteY16" fmla="*/ 549462 h 2016571"/>
                <a:gd name="connsiteX17" fmla="*/ 4808674 w 4808674"/>
                <a:gd name="connsiteY17" fmla="*/ 244662 h 2016571"/>
                <a:gd name="connsiteX0" fmla="*/ 4808676 w 4808676"/>
                <a:gd name="connsiteY0" fmla="*/ 273863 h 2045772"/>
                <a:gd name="connsiteX1" fmla="*/ 3983132 w 4808676"/>
                <a:gd name="connsiteY1" fmla="*/ 119532 h 2045772"/>
                <a:gd name="connsiteX2" fmla="*/ 3432575 w 4808676"/>
                <a:gd name="connsiteY2" fmla="*/ 0 h 2045772"/>
                <a:gd name="connsiteX3" fmla="*/ 3388957 w 4808676"/>
                <a:gd name="connsiteY3" fmla="*/ 296062 h 2045772"/>
                <a:gd name="connsiteX4" fmla="*/ 2931804 w 4808676"/>
                <a:gd name="connsiteY4" fmla="*/ 603986 h 2045772"/>
                <a:gd name="connsiteX5" fmla="*/ 2284551 w 4808676"/>
                <a:gd name="connsiteY5" fmla="*/ 854888 h 2045772"/>
                <a:gd name="connsiteX6" fmla="*/ 1379676 w 4808676"/>
                <a:gd name="connsiteY6" fmla="*/ 1321613 h 2045772"/>
                <a:gd name="connsiteX7" fmla="*/ 617676 w 4808676"/>
                <a:gd name="connsiteY7" fmla="*/ 1797863 h 2045772"/>
                <a:gd name="connsiteX8" fmla="*/ 1 w 4808676"/>
                <a:gd name="connsiteY8" fmla="*/ 2045772 h 2045772"/>
                <a:gd name="connsiteX9" fmla="*/ 2052292 w 4808676"/>
                <a:gd name="connsiteY9" fmla="*/ 1852013 h 2045772"/>
                <a:gd name="connsiteX10" fmla="*/ 2913201 w 4808676"/>
                <a:gd name="connsiteY10" fmla="*/ 1435913 h 2045772"/>
                <a:gd name="connsiteX11" fmla="*/ 3198951 w 4808676"/>
                <a:gd name="connsiteY11" fmla="*/ 1302563 h 2045772"/>
                <a:gd name="connsiteX12" fmla="*/ 3571147 w 4808676"/>
                <a:gd name="connsiteY12" fmla="*/ 1158269 h 2045772"/>
                <a:gd name="connsiteX13" fmla="*/ 3703106 w 4808676"/>
                <a:gd name="connsiteY13" fmla="*/ 1007172 h 2045772"/>
                <a:gd name="connsiteX14" fmla="*/ 4189551 w 4808676"/>
                <a:gd name="connsiteY14" fmla="*/ 778688 h 2045772"/>
                <a:gd name="connsiteX15" fmla="*/ 4694376 w 4808676"/>
                <a:gd name="connsiteY15" fmla="*/ 635813 h 2045772"/>
                <a:gd name="connsiteX16" fmla="*/ 4799151 w 4808676"/>
                <a:gd name="connsiteY16" fmla="*/ 578663 h 2045772"/>
                <a:gd name="connsiteX17" fmla="*/ 4808676 w 4808676"/>
                <a:gd name="connsiteY17" fmla="*/ 273863 h 2045772"/>
                <a:gd name="connsiteX0" fmla="*/ 5007752 w 5007752"/>
                <a:gd name="connsiteY0" fmla="*/ 164899 h 2045772"/>
                <a:gd name="connsiteX1" fmla="*/ 3983130 w 5007752"/>
                <a:gd name="connsiteY1" fmla="*/ 119532 h 2045772"/>
                <a:gd name="connsiteX2" fmla="*/ 3432573 w 5007752"/>
                <a:gd name="connsiteY2" fmla="*/ 0 h 2045772"/>
                <a:gd name="connsiteX3" fmla="*/ 3388955 w 5007752"/>
                <a:gd name="connsiteY3" fmla="*/ 296062 h 2045772"/>
                <a:gd name="connsiteX4" fmla="*/ 2931802 w 5007752"/>
                <a:gd name="connsiteY4" fmla="*/ 603986 h 2045772"/>
                <a:gd name="connsiteX5" fmla="*/ 2284549 w 5007752"/>
                <a:gd name="connsiteY5" fmla="*/ 854888 h 2045772"/>
                <a:gd name="connsiteX6" fmla="*/ 1379674 w 5007752"/>
                <a:gd name="connsiteY6" fmla="*/ 1321613 h 2045772"/>
                <a:gd name="connsiteX7" fmla="*/ 617674 w 5007752"/>
                <a:gd name="connsiteY7" fmla="*/ 1797863 h 2045772"/>
                <a:gd name="connsiteX8" fmla="*/ -1 w 5007752"/>
                <a:gd name="connsiteY8" fmla="*/ 2045772 h 2045772"/>
                <a:gd name="connsiteX9" fmla="*/ 2052290 w 5007752"/>
                <a:gd name="connsiteY9" fmla="*/ 1852013 h 2045772"/>
                <a:gd name="connsiteX10" fmla="*/ 2913199 w 5007752"/>
                <a:gd name="connsiteY10" fmla="*/ 1435913 h 2045772"/>
                <a:gd name="connsiteX11" fmla="*/ 3198949 w 5007752"/>
                <a:gd name="connsiteY11" fmla="*/ 1302563 h 2045772"/>
                <a:gd name="connsiteX12" fmla="*/ 3571145 w 5007752"/>
                <a:gd name="connsiteY12" fmla="*/ 1158269 h 2045772"/>
                <a:gd name="connsiteX13" fmla="*/ 3703104 w 5007752"/>
                <a:gd name="connsiteY13" fmla="*/ 1007172 h 2045772"/>
                <a:gd name="connsiteX14" fmla="*/ 4189549 w 5007752"/>
                <a:gd name="connsiteY14" fmla="*/ 778688 h 2045772"/>
                <a:gd name="connsiteX15" fmla="*/ 4694374 w 5007752"/>
                <a:gd name="connsiteY15" fmla="*/ 635813 h 2045772"/>
                <a:gd name="connsiteX16" fmla="*/ 4799149 w 5007752"/>
                <a:gd name="connsiteY16" fmla="*/ 578663 h 2045772"/>
                <a:gd name="connsiteX17" fmla="*/ 5007752 w 5007752"/>
                <a:gd name="connsiteY17" fmla="*/ 164899 h 2045772"/>
                <a:gd name="connsiteX0" fmla="*/ 5007754 w 5007754"/>
                <a:gd name="connsiteY0" fmla="*/ 164899 h 2045772"/>
                <a:gd name="connsiteX1" fmla="*/ 3983132 w 5007754"/>
                <a:gd name="connsiteY1" fmla="*/ 119532 h 2045772"/>
                <a:gd name="connsiteX2" fmla="*/ 3432575 w 5007754"/>
                <a:gd name="connsiteY2" fmla="*/ 0 h 2045772"/>
                <a:gd name="connsiteX3" fmla="*/ 3388957 w 5007754"/>
                <a:gd name="connsiteY3" fmla="*/ 296062 h 2045772"/>
                <a:gd name="connsiteX4" fmla="*/ 2931804 w 5007754"/>
                <a:gd name="connsiteY4" fmla="*/ 603986 h 2045772"/>
                <a:gd name="connsiteX5" fmla="*/ 2284551 w 5007754"/>
                <a:gd name="connsiteY5" fmla="*/ 854888 h 2045772"/>
                <a:gd name="connsiteX6" fmla="*/ 1379676 w 5007754"/>
                <a:gd name="connsiteY6" fmla="*/ 1321613 h 2045772"/>
                <a:gd name="connsiteX7" fmla="*/ 617676 w 5007754"/>
                <a:gd name="connsiteY7" fmla="*/ 1797863 h 2045772"/>
                <a:gd name="connsiteX8" fmla="*/ 1 w 5007754"/>
                <a:gd name="connsiteY8" fmla="*/ 2045772 h 2045772"/>
                <a:gd name="connsiteX9" fmla="*/ 2052292 w 5007754"/>
                <a:gd name="connsiteY9" fmla="*/ 1852013 h 2045772"/>
                <a:gd name="connsiteX10" fmla="*/ 2913201 w 5007754"/>
                <a:gd name="connsiteY10" fmla="*/ 1435913 h 2045772"/>
                <a:gd name="connsiteX11" fmla="*/ 3198951 w 5007754"/>
                <a:gd name="connsiteY11" fmla="*/ 1302563 h 2045772"/>
                <a:gd name="connsiteX12" fmla="*/ 3571147 w 5007754"/>
                <a:gd name="connsiteY12" fmla="*/ 1158269 h 2045772"/>
                <a:gd name="connsiteX13" fmla="*/ 3703106 w 5007754"/>
                <a:gd name="connsiteY13" fmla="*/ 1007172 h 2045772"/>
                <a:gd name="connsiteX14" fmla="*/ 4189551 w 5007754"/>
                <a:gd name="connsiteY14" fmla="*/ 778688 h 2045772"/>
                <a:gd name="connsiteX15" fmla="*/ 4694376 w 5007754"/>
                <a:gd name="connsiteY15" fmla="*/ 635813 h 2045772"/>
                <a:gd name="connsiteX16" fmla="*/ 4799151 w 5007754"/>
                <a:gd name="connsiteY16" fmla="*/ 578663 h 2045772"/>
                <a:gd name="connsiteX17" fmla="*/ 5007754 w 5007754"/>
                <a:gd name="connsiteY17" fmla="*/ 164899 h 2045772"/>
                <a:gd name="connsiteX0" fmla="*/ 5007752 w 5043537"/>
                <a:gd name="connsiteY0" fmla="*/ 164899 h 2045772"/>
                <a:gd name="connsiteX1" fmla="*/ 3983130 w 5043537"/>
                <a:gd name="connsiteY1" fmla="*/ 119532 h 2045772"/>
                <a:gd name="connsiteX2" fmla="*/ 3432573 w 5043537"/>
                <a:gd name="connsiteY2" fmla="*/ 0 h 2045772"/>
                <a:gd name="connsiteX3" fmla="*/ 3388955 w 5043537"/>
                <a:gd name="connsiteY3" fmla="*/ 296062 h 2045772"/>
                <a:gd name="connsiteX4" fmla="*/ 2931802 w 5043537"/>
                <a:gd name="connsiteY4" fmla="*/ 603986 h 2045772"/>
                <a:gd name="connsiteX5" fmla="*/ 2284549 w 5043537"/>
                <a:gd name="connsiteY5" fmla="*/ 854888 h 2045772"/>
                <a:gd name="connsiteX6" fmla="*/ 1379674 w 5043537"/>
                <a:gd name="connsiteY6" fmla="*/ 1321613 h 2045772"/>
                <a:gd name="connsiteX7" fmla="*/ 617674 w 5043537"/>
                <a:gd name="connsiteY7" fmla="*/ 1797863 h 2045772"/>
                <a:gd name="connsiteX8" fmla="*/ -1 w 5043537"/>
                <a:gd name="connsiteY8" fmla="*/ 2045772 h 2045772"/>
                <a:gd name="connsiteX9" fmla="*/ 2052290 w 5043537"/>
                <a:gd name="connsiteY9" fmla="*/ 1852013 h 2045772"/>
                <a:gd name="connsiteX10" fmla="*/ 2913199 w 5043537"/>
                <a:gd name="connsiteY10" fmla="*/ 1435913 h 2045772"/>
                <a:gd name="connsiteX11" fmla="*/ 3198949 w 5043537"/>
                <a:gd name="connsiteY11" fmla="*/ 1302563 h 2045772"/>
                <a:gd name="connsiteX12" fmla="*/ 3571145 w 5043537"/>
                <a:gd name="connsiteY12" fmla="*/ 1158269 h 2045772"/>
                <a:gd name="connsiteX13" fmla="*/ 3703104 w 5043537"/>
                <a:gd name="connsiteY13" fmla="*/ 1007172 h 2045772"/>
                <a:gd name="connsiteX14" fmla="*/ 4189549 w 5043537"/>
                <a:gd name="connsiteY14" fmla="*/ 778688 h 2045772"/>
                <a:gd name="connsiteX15" fmla="*/ 4694374 w 5043537"/>
                <a:gd name="connsiteY15" fmla="*/ 635813 h 2045772"/>
                <a:gd name="connsiteX16" fmla="*/ 5043536 w 5043537"/>
                <a:gd name="connsiteY16" fmla="*/ 475675 h 2045772"/>
                <a:gd name="connsiteX17" fmla="*/ 5007752 w 5043537"/>
                <a:gd name="connsiteY17" fmla="*/ 164899 h 2045772"/>
                <a:gd name="connsiteX0" fmla="*/ 5007754 w 5082506"/>
                <a:gd name="connsiteY0" fmla="*/ 164899 h 2045772"/>
                <a:gd name="connsiteX1" fmla="*/ 3983132 w 5082506"/>
                <a:gd name="connsiteY1" fmla="*/ 119532 h 2045772"/>
                <a:gd name="connsiteX2" fmla="*/ 3432575 w 5082506"/>
                <a:gd name="connsiteY2" fmla="*/ 0 h 2045772"/>
                <a:gd name="connsiteX3" fmla="*/ 3388957 w 5082506"/>
                <a:gd name="connsiteY3" fmla="*/ 296062 h 2045772"/>
                <a:gd name="connsiteX4" fmla="*/ 2931804 w 5082506"/>
                <a:gd name="connsiteY4" fmla="*/ 603986 h 2045772"/>
                <a:gd name="connsiteX5" fmla="*/ 2284551 w 5082506"/>
                <a:gd name="connsiteY5" fmla="*/ 854888 h 2045772"/>
                <a:gd name="connsiteX6" fmla="*/ 1379676 w 5082506"/>
                <a:gd name="connsiteY6" fmla="*/ 1321613 h 2045772"/>
                <a:gd name="connsiteX7" fmla="*/ 617676 w 5082506"/>
                <a:gd name="connsiteY7" fmla="*/ 1797863 h 2045772"/>
                <a:gd name="connsiteX8" fmla="*/ 1 w 5082506"/>
                <a:gd name="connsiteY8" fmla="*/ 2045772 h 2045772"/>
                <a:gd name="connsiteX9" fmla="*/ 2052292 w 5082506"/>
                <a:gd name="connsiteY9" fmla="*/ 1852013 h 2045772"/>
                <a:gd name="connsiteX10" fmla="*/ 2913201 w 5082506"/>
                <a:gd name="connsiteY10" fmla="*/ 1435913 h 2045772"/>
                <a:gd name="connsiteX11" fmla="*/ 3198951 w 5082506"/>
                <a:gd name="connsiteY11" fmla="*/ 1302563 h 2045772"/>
                <a:gd name="connsiteX12" fmla="*/ 3571147 w 5082506"/>
                <a:gd name="connsiteY12" fmla="*/ 1158269 h 2045772"/>
                <a:gd name="connsiteX13" fmla="*/ 3703106 w 5082506"/>
                <a:gd name="connsiteY13" fmla="*/ 1007172 h 2045772"/>
                <a:gd name="connsiteX14" fmla="*/ 4189551 w 5082506"/>
                <a:gd name="connsiteY14" fmla="*/ 778688 h 2045772"/>
                <a:gd name="connsiteX15" fmla="*/ 4694376 w 5082506"/>
                <a:gd name="connsiteY15" fmla="*/ 635813 h 2045772"/>
                <a:gd name="connsiteX16" fmla="*/ 5082506 w 5082506"/>
                <a:gd name="connsiteY16" fmla="*/ 449611 h 2045772"/>
                <a:gd name="connsiteX17" fmla="*/ 5007754 w 5082506"/>
                <a:gd name="connsiteY17" fmla="*/ 164899 h 204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82506" h="2045772">
                  <a:moveTo>
                    <a:pt x="5007754" y="164899"/>
                  </a:moveTo>
                  <a:cubicBezTo>
                    <a:pt x="4637814" y="229244"/>
                    <a:pt x="4324673" y="134654"/>
                    <a:pt x="3983132" y="119532"/>
                  </a:cubicBezTo>
                  <a:lnTo>
                    <a:pt x="3432575" y="0"/>
                  </a:lnTo>
                  <a:lnTo>
                    <a:pt x="3388957" y="296062"/>
                  </a:lnTo>
                  <a:lnTo>
                    <a:pt x="2931804" y="603986"/>
                  </a:lnTo>
                  <a:lnTo>
                    <a:pt x="2284551" y="854888"/>
                  </a:lnTo>
                  <a:lnTo>
                    <a:pt x="1379676" y="1321613"/>
                  </a:lnTo>
                  <a:lnTo>
                    <a:pt x="617676" y="1797863"/>
                  </a:lnTo>
                  <a:lnTo>
                    <a:pt x="1" y="2045772"/>
                  </a:lnTo>
                  <a:lnTo>
                    <a:pt x="2052292" y="1852013"/>
                  </a:lnTo>
                  <a:lnTo>
                    <a:pt x="2913201" y="1435913"/>
                  </a:lnTo>
                  <a:lnTo>
                    <a:pt x="3198951" y="1302563"/>
                  </a:lnTo>
                  <a:lnTo>
                    <a:pt x="3571147" y="1158269"/>
                  </a:lnTo>
                  <a:lnTo>
                    <a:pt x="3703106" y="1007172"/>
                  </a:lnTo>
                  <a:lnTo>
                    <a:pt x="4189551" y="778688"/>
                  </a:lnTo>
                  <a:lnTo>
                    <a:pt x="4694376" y="635813"/>
                  </a:lnTo>
                  <a:lnTo>
                    <a:pt x="5082506" y="449611"/>
                  </a:lnTo>
                  <a:lnTo>
                    <a:pt x="5007754" y="164899"/>
                  </a:lnTo>
                  <a:close/>
                </a:path>
              </a:pathLst>
            </a:custGeom>
            <a:solidFill>
              <a:srgbClr val="92D050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endParaRPr lang="nl-NL"/>
            </a:p>
          </p:txBody>
        </p:sp>
        <p:sp>
          <p:nvSpPr>
            <p:cNvPr id="14" name="Vrije vorm 12"/>
            <p:cNvSpPr>
              <a:spLocks/>
            </p:cNvSpPr>
            <p:nvPr/>
          </p:nvSpPr>
          <p:spPr bwMode="auto">
            <a:xfrm rot="21378922">
              <a:off x="3757919" y="4105171"/>
              <a:ext cx="3747444" cy="2095880"/>
            </a:xfrm>
            <a:custGeom>
              <a:avLst/>
              <a:gdLst>
                <a:gd name="T0" fmla="*/ 2924175 w 2924175"/>
                <a:gd name="T1" fmla="*/ 0 h 1638300"/>
                <a:gd name="T2" fmla="*/ 2371725 w 2924175"/>
                <a:gd name="T3" fmla="*/ 428625 h 1638300"/>
                <a:gd name="T4" fmla="*/ 1514475 w 2924175"/>
                <a:gd name="T5" fmla="*/ 771525 h 1638300"/>
                <a:gd name="T6" fmla="*/ 0 w 2924175"/>
                <a:gd name="T7" fmla="*/ 1638300 h 1638300"/>
                <a:gd name="T8" fmla="*/ 0 60000 65536"/>
                <a:gd name="T9" fmla="*/ 0 60000 65536"/>
                <a:gd name="T10" fmla="*/ 0 60000 65536"/>
                <a:gd name="T11" fmla="*/ 0 60000 65536"/>
                <a:gd name="connsiteX0" fmla="*/ 3747442 w 3747442"/>
                <a:gd name="connsiteY0" fmla="*/ -1 h 2095878"/>
                <a:gd name="connsiteX1" fmla="*/ 2371725 w 3747442"/>
                <a:gd name="connsiteY1" fmla="*/ 886203 h 2095878"/>
                <a:gd name="connsiteX2" fmla="*/ 1514475 w 3747442"/>
                <a:gd name="connsiteY2" fmla="*/ 1229103 h 2095878"/>
                <a:gd name="connsiteX3" fmla="*/ 0 w 3747442"/>
                <a:gd name="connsiteY3" fmla="*/ 2095878 h 2095878"/>
                <a:gd name="connsiteX0" fmla="*/ 3747442 w 3747442"/>
                <a:gd name="connsiteY0" fmla="*/ 1 h 2095880"/>
                <a:gd name="connsiteX1" fmla="*/ 2925437 w 3747442"/>
                <a:gd name="connsiteY1" fmla="*/ 575919 h 2095880"/>
                <a:gd name="connsiteX2" fmla="*/ 1514475 w 3747442"/>
                <a:gd name="connsiteY2" fmla="*/ 1229105 h 2095880"/>
                <a:gd name="connsiteX3" fmla="*/ 0 w 3747442"/>
                <a:gd name="connsiteY3" fmla="*/ 2095880 h 209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7442" h="2095880">
                  <a:moveTo>
                    <a:pt x="3747442" y="1"/>
                  </a:moveTo>
                  <a:cubicBezTo>
                    <a:pt x="3588692" y="150020"/>
                    <a:pt x="3297598" y="371068"/>
                    <a:pt x="2925437" y="575919"/>
                  </a:cubicBezTo>
                  <a:cubicBezTo>
                    <a:pt x="2553276" y="780770"/>
                    <a:pt x="1909762" y="1027493"/>
                    <a:pt x="1514475" y="1229105"/>
                  </a:cubicBezTo>
                  <a:cubicBezTo>
                    <a:pt x="1119187" y="1430718"/>
                    <a:pt x="559593" y="1763299"/>
                    <a:pt x="0" y="209588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nl-NL"/>
            </a:p>
          </p:txBody>
        </p:sp>
        <p:sp>
          <p:nvSpPr>
            <p:cNvPr id="13" name="Vrije vorm 11"/>
            <p:cNvSpPr>
              <a:spLocks/>
            </p:cNvSpPr>
            <p:nvPr/>
          </p:nvSpPr>
          <p:spPr bwMode="auto">
            <a:xfrm rot="534012">
              <a:off x="7479331" y="3832609"/>
              <a:ext cx="1437417" cy="169977"/>
            </a:xfrm>
            <a:custGeom>
              <a:avLst/>
              <a:gdLst>
                <a:gd name="T0" fmla="*/ 0 w 1265915"/>
                <a:gd name="T1" fmla="*/ 0 h 289056"/>
                <a:gd name="T2" fmla="*/ 398981 w 1265915"/>
                <a:gd name="T3" fmla="*/ 142550 h 289056"/>
                <a:gd name="T4" fmla="*/ 1139947 w 1265915"/>
                <a:gd name="T5" fmla="*/ 275600 h 289056"/>
                <a:gd name="T6" fmla="*/ 1253942 w 1265915"/>
                <a:gd name="T7" fmla="*/ 275600 h 2890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65915" h="289056">
                  <a:moveTo>
                    <a:pt x="0" y="0"/>
                  </a:moveTo>
                  <a:cubicBezTo>
                    <a:pt x="104775" y="48419"/>
                    <a:pt x="209550" y="96838"/>
                    <a:pt x="400050" y="142875"/>
                  </a:cubicBezTo>
                  <a:cubicBezTo>
                    <a:pt x="590550" y="188912"/>
                    <a:pt x="1000125" y="254000"/>
                    <a:pt x="1143000" y="276225"/>
                  </a:cubicBezTo>
                  <a:cubicBezTo>
                    <a:pt x="1285875" y="298450"/>
                    <a:pt x="1271587" y="287337"/>
                    <a:pt x="1257300" y="2762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nl-NL"/>
            </a:p>
          </p:txBody>
        </p:sp>
      </p:grpSp>
      <p:grpSp>
        <p:nvGrpSpPr>
          <p:cNvPr id="19" name="Groep 18"/>
          <p:cNvGrpSpPr/>
          <p:nvPr/>
        </p:nvGrpSpPr>
        <p:grpSpPr>
          <a:xfrm>
            <a:off x="4162356" y="2006530"/>
            <a:ext cx="2692304" cy="2319847"/>
            <a:chOff x="4162356" y="2006530"/>
            <a:chExt cx="2692304" cy="2319847"/>
          </a:xfrm>
        </p:grpSpPr>
        <p:sp>
          <p:nvSpPr>
            <p:cNvPr id="11" name="Vrije vorm 5"/>
            <p:cNvSpPr>
              <a:spLocks/>
            </p:cNvSpPr>
            <p:nvPr/>
          </p:nvSpPr>
          <p:spPr bwMode="auto">
            <a:xfrm rot="364886">
              <a:off x="4162356" y="2447056"/>
              <a:ext cx="1881567" cy="1879321"/>
            </a:xfrm>
            <a:custGeom>
              <a:avLst/>
              <a:gdLst>
                <a:gd name="T0" fmla="*/ 0 w 2047875"/>
                <a:gd name="T1" fmla="*/ 0 h 2533650"/>
                <a:gd name="T2" fmla="*/ 1543050 w 2047875"/>
                <a:gd name="T3" fmla="*/ 1562100 h 2533650"/>
                <a:gd name="T4" fmla="*/ 1581150 w 2047875"/>
                <a:gd name="T5" fmla="*/ 1981200 h 2533650"/>
                <a:gd name="T6" fmla="*/ 2047875 w 2047875"/>
                <a:gd name="T7" fmla="*/ 2533650 h 25336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47875" h="2533650">
                  <a:moveTo>
                    <a:pt x="0" y="0"/>
                  </a:moveTo>
                  <a:lnTo>
                    <a:pt x="1543050" y="1562100"/>
                  </a:lnTo>
                  <a:lnTo>
                    <a:pt x="1581150" y="1981200"/>
                  </a:lnTo>
                  <a:lnTo>
                    <a:pt x="2047875" y="2533650"/>
                  </a:lnTo>
                </a:path>
              </a:pathLst>
            </a:custGeom>
            <a:noFill/>
            <a:ln w="57150">
              <a:solidFill>
                <a:schemeClr val="tx1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nl-NL"/>
            </a:p>
          </p:txBody>
        </p:sp>
        <p:pic>
          <p:nvPicPr>
            <p:cNvPr id="17" name="Picture 3" descr="U:\WERK\Vaargeulen_havens\Vaarweg_Ameland\kaarten_data\Teding_van_Berkhout_op_de_da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1699" y="2006530"/>
              <a:ext cx="1552961" cy="151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77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el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kern="0" dirty="0"/>
              <a:t>Veerdam(men): ter herinnering, zo was het vroeger…</a:t>
            </a:r>
            <a:br>
              <a:rPr lang="nl-NL" kern="0" dirty="0"/>
            </a:br>
            <a:endParaRPr lang="nl-NL" alt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D4E49CC-693E-F944-AF59-E976796AA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25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90494C8-9813-9C47-A8A5-48F8AFA4D2F2}"/>
              </a:ext>
            </a:extLst>
          </p:cNvPr>
          <p:cNvSpPr txBox="1"/>
          <p:nvPr/>
        </p:nvSpPr>
        <p:spPr>
          <a:xfrm>
            <a:off x="8148638" y="2101144"/>
            <a:ext cx="325914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600" dirty="0">
                <a:latin typeface="Franklin Gothic Book"/>
              </a:rPr>
              <a:t>Vanaf de dijk bij Holwerd: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600" dirty="0">
                <a:latin typeface="Franklin Gothic Book"/>
              </a:rPr>
              <a:t>Zo was het uitzicht in de jaren 20…: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600" dirty="0">
                <a:latin typeface="Franklin Gothic Book"/>
              </a:rPr>
              <a:t>Geen kwelder, maar zeegezicht…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t="4500" b="6739"/>
          <a:stretch/>
        </p:blipFill>
        <p:spPr>
          <a:xfrm>
            <a:off x="541438" y="1857375"/>
            <a:ext cx="6916637" cy="422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44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el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kern="0" dirty="0"/>
              <a:t>(Veer)dammen en kwelderwerken: sterke invloed op morfologie, en daarmee </a:t>
            </a:r>
            <a:r>
              <a:rPr lang="nl-NL" kern="0" dirty="0" err="1"/>
              <a:t>habitats</a:t>
            </a:r>
            <a:r>
              <a:rPr lang="nl-NL" kern="0" dirty="0"/>
              <a:t/>
            </a:r>
            <a:br>
              <a:rPr lang="nl-NL" kern="0" dirty="0"/>
            </a:br>
            <a:endParaRPr lang="nl-NL" alt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D4E49CC-693E-F944-AF59-E976796AA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26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90494C8-9813-9C47-A8A5-48F8AFA4D2F2}"/>
              </a:ext>
            </a:extLst>
          </p:cNvPr>
          <p:cNvSpPr txBox="1"/>
          <p:nvPr/>
        </p:nvSpPr>
        <p:spPr>
          <a:xfrm>
            <a:off x="8352626" y="2329744"/>
            <a:ext cx="3463137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600" dirty="0">
                <a:latin typeface="Franklin Gothic Book"/>
              </a:rPr>
              <a:t>Dammen en kwelderwerken versterken </a:t>
            </a:r>
            <a:r>
              <a:rPr lang="nl-NL" sz="1600" dirty="0" err="1">
                <a:latin typeface="Franklin Gothic Book"/>
              </a:rPr>
              <a:t>verlandingsproces</a:t>
            </a:r>
            <a:r>
              <a:rPr lang="nl-NL" sz="1600" dirty="0">
                <a:latin typeface="Franklin Gothic Book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600" dirty="0">
                <a:latin typeface="Franklin Gothic Book"/>
              </a:rPr>
              <a:t>Luwtewerking,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600" dirty="0">
                <a:latin typeface="Franklin Gothic Book"/>
              </a:rPr>
              <a:t>bezinken sediment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600" dirty="0">
                <a:latin typeface="Franklin Gothic Book"/>
              </a:rPr>
              <a:t>Kweldervorming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600" dirty="0">
                <a:latin typeface="Franklin Gothic Book"/>
              </a:rPr>
              <a:t>Afname getijdevolume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600" dirty="0">
                <a:latin typeface="Franklin Gothic Book"/>
              </a:rPr>
              <a:t>Dichtslibben (vaar)geulen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5" b="26118"/>
          <a:stretch/>
        </p:blipFill>
        <p:spPr>
          <a:xfrm>
            <a:off x="481013" y="2128838"/>
            <a:ext cx="76676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22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itel 1"/>
          <p:cNvSpPr>
            <a:spLocks noGrp="1"/>
          </p:cNvSpPr>
          <p:nvPr>
            <p:ph type="title"/>
          </p:nvPr>
        </p:nvSpPr>
        <p:spPr>
          <a:xfrm>
            <a:off x="892185" y="861791"/>
            <a:ext cx="10515600" cy="5730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sz="2200" dirty="0"/>
              <a:t>Afname kombergingsvolume </a:t>
            </a:r>
            <a:br>
              <a:rPr lang="nl-NL" altLang="nl-NL" sz="2200" dirty="0"/>
            </a:br>
            <a:r>
              <a:rPr lang="nl-NL" altLang="nl-NL" sz="2200" dirty="0"/>
              <a:t>	= afname natuurlijke geul</a:t>
            </a:r>
            <a:endParaRPr lang="nl-NL" altLang="nl-NL" sz="1400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EB7D639-8F78-BC40-95F2-BCA877207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5" y="1813320"/>
            <a:ext cx="10515600" cy="247255"/>
          </a:xfrm>
        </p:spPr>
        <p:txBody>
          <a:bodyPr>
            <a:normAutofit/>
          </a:bodyPr>
          <a:lstStyle/>
          <a:p>
            <a:r>
              <a:rPr lang="nl-NL" sz="1400" dirty="0"/>
              <a:t>Situatie Holwerd 2018: zonder baggeren zou geul een </a:t>
            </a:r>
            <a:r>
              <a:rPr lang="nl-NL" sz="1400" dirty="0" err="1"/>
              <a:t>prieltje</a:t>
            </a:r>
            <a:r>
              <a:rPr lang="nl-NL" sz="1400" dirty="0"/>
              <a:t> zijn.</a:t>
            </a:r>
          </a:p>
        </p:txBody>
      </p:sp>
      <p:pic>
        <p:nvPicPr>
          <p:cNvPr id="5" name="Tijdelijke aanduiding voor inhoud 5">
            <a:extLst>
              <a:ext uri="{FF2B5EF4-FFF2-40B4-BE49-F238E27FC236}">
                <a16:creationId xmlns:a16="http://schemas.microsoft.com/office/drawing/2014/main" id="{6348AEB0-D5FC-7E49-BBA7-1041D440C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293524"/>
            <a:ext cx="5005387" cy="335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EB7E31CA-4ED8-9048-B129-BE6746DF3284}"/>
              </a:ext>
            </a:extLst>
          </p:cNvPr>
          <p:cNvSpPr/>
          <p:nvPr/>
        </p:nvSpPr>
        <p:spPr>
          <a:xfrm rot="20748703">
            <a:off x="4321321" y="2075722"/>
            <a:ext cx="1095580" cy="1408967"/>
          </a:xfrm>
          <a:prstGeom prst="ellipse">
            <a:avLst/>
          </a:prstGeom>
          <a:noFill/>
          <a:ln w="38100">
            <a:solidFill>
              <a:srgbClr val="E8904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10E2EE2-D095-484D-B3B8-DF5E9AC06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10" y="3597468"/>
            <a:ext cx="5076825" cy="282952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3AA9EB06-8ED8-7447-88C7-AC7A314AFF06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5400191" y="2645938"/>
            <a:ext cx="1407512" cy="11537"/>
          </a:xfrm>
          <a:prstGeom prst="straightConnector1">
            <a:avLst/>
          </a:prstGeom>
          <a:ln w="28575">
            <a:solidFill>
              <a:srgbClr val="E890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F781B323-48FB-9B4F-AD2E-B1A57E845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27</a:t>
            </a:fld>
            <a:endParaRPr lang="nl-NL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03" y="350231"/>
            <a:ext cx="386679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AA9EB06-8ED8-7447-88C7-AC7A314AFF06}"/>
              </a:ext>
            </a:extLst>
          </p:cNvPr>
          <p:cNvCxnSpPr>
            <a:cxnSpLocks/>
          </p:cNvCxnSpPr>
          <p:nvPr/>
        </p:nvCxnSpPr>
        <p:spPr>
          <a:xfrm>
            <a:off x="9703903" y="2780205"/>
            <a:ext cx="11597" cy="1125962"/>
          </a:xfrm>
          <a:prstGeom prst="straightConnector1">
            <a:avLst/>
          </a:prstGeom>
          <a:ln w="28575">
            <a:solidFill>
              <a:srgbClr val="E890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94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708" y="1951981"/>
            <a:ext cx="7922783" cy="46840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Zodra geulprofiel kritisch profiel raakt: baggerwerk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28</a:t>
            </a:fld>
            <a:endParaRPr lang="nl-NL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BD936C7-0779-490F-9893-AD26451D0BF3}"/>
              </a:ext>
            </a:extLst>
          </p:cNvPr>
          <p:cNvSpPr txBox="1">
            <a:spLocks/>
          </p:cNvSpPr>
          <p:nvPr/>
        </p:nvSpPr>
        <p:spPr>
          <a:xfrm>
            <a:off x="2466773" y="1623343"/>
            <a:ext cx="8062662" cy="38673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Ontwikkeling 1989 - 2016</a:t>
            </a:r>
          </a:p>
        </p:txBody>
      </p:sp>
      <p:grpSp>
        <p:nvGrpSpPr>
          <p:cNvPr id="3" name="Groep 2"/>
          <p:cNvGrpSpPr/>
          <p:nvPr/>
        </p:nvGrpSpPr>
        <p:grpSpPr>
          <a:xfrm>
            <a:off x="5472294" y="2942596"/>
            <a:ext cx="3056187" cy="2182297"/>
            <a:chOff x="5472294" y="2942596"/>
            <a:chExt cx="3056187" cy="2182297"/>
          </a:xfrm>
        </p:grpSpPr>
        <p:sp>
          <p:nvSpPr>
            <p:cNvPr id="11" name="Rechthoek 10"/>
            <p:cNvSpPr/>
            <p:nvPr/>
          </p:nvSpPr>
          <p:spPr>
            <a:xfrm>
              <a:off x="5472294" y="2942596"/>
              <a:ext cx="544426" cy="218229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Tekstvak 14"/>
            <p:cNvSpPr txBox="1"/>
            <p:nvPr/>
          </p:nvSpPr>
          <p:spPr>
            <a:xfrm>
              <a:off x="6116346" y="4623227"/>
              <a:ext cx="24121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>
                  <a:solidFill>
                    <a:srgbClr val="FF0000"/>
                  </a:solidFill>
                </a:rPr>
                <a:t>Profiel: streefbreedte/streefdiepte</a:t>
              </a:r>
            </a:p>
          </p:txBody>
        </p:sp>
      </p:grpSp>
      <p:cxnSp>
        <p:nvCxnSpPr>
          <p:cNvPr id="17" name="Rechte verbindingslijn met pijl 16"/>
          <p:cNvCxnSpPr/>
          <p:nvPr/>
        </p:nvCxnSpPr>
        <p:spPr>
          <a:xfrm flipH="1" flipV="1">
            <a:off x="3615070" y="3211033"/>
            <a:ext cx="4294" cy="47524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>
            <a:off x="4686164" y="4405423"/>
            <a:ext cx="786130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 flipV="1">
            <a:off x="5708504" y="5124894"/>
            <a:ext cx="0" cy="36577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hoek 22"/>
          <p:cNvSpPr/>
          <p:nvPr/>
        </p:nvSpPr>
        <p:spPr>
          <a:xfrm>
            <a:off x="5300663" y="2771775"/>
            <a:ext cx="815683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039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Ophoging wad en groei kwelders leiden tot meer baggerwerk, over langere trajecten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29</a:t>
            </a:fld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2272507" y="2195247"/>
            <a:ext cx="6722533" cy="3592249"/>
            <a:chOff x="243682" y="2138097"/>
            <a:chExt cx="6722533" cy="3592249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243682" y="5033431"/>
              <a:ext cx="6722533" cy="696915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7800" indent="-1778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altLang="nl-NL" dirty="0"/>
                <a:t>Geul trekt terug door ophogend wad en groeiende kwelder:</a:t>
              </a:r>
            </a:p>
            <a:p>
              <a:r>
                <a:rPr lang="nl-NL" altLang="nl-NL" dirty="0"/>
                <a:t>Steeds meer baggerwerk over langer traject</a:t>
              </a:r>
            </a:p>
            <a:p>
              <a:endParaRPr lang="nl-NL" altLang="nl-NL" dirty="0"/>
            </a:p>
            <a:p>
              <a:endParaRPr lang="nl-NL" altLang="nl-NL" dirty="0"/>
            </a:p>
            <a:p>
              <a:endParaRPr lang="nl-NL" altLang="nl-NL" dirty="0"/>
            </a:p>
            <a:p>
              <a:endParaRPr lang="nl-NL" altLang="nl-NL" dirty="0"/>
            </a:p>
            <a:p>
              <a:endParaRPr lang="nl-NL" altLang="nl-NL" dirty="0"/>
            </a:p>
            <a:p>
              <a:endParaRPr lang="nl-NL" altLang="nl-NL" dirty="0"/>
            </a:p>
            <a:p>
              <a:endParaRPr lang="nl-NL" altLang="nl-NL" dirty="0"/>
            </a:p>
            <a:p>
              <a:endParaRPr lang="nl-NL" altLang="nl-NL" dirty="0"/>
            </a:p>
          </p:txBody>
        </p:sp>
        <p:grpSp>
          <p:nvGrpSpPr>
            <p:cNvPr id="21" name="Groep 20"/>
            <p:cNvGrpSpPr/>
            <p:nvPr/>
          </p:nvGrpSpPr>
          <p:grpSpPr>
            <a:xfrm>
              <a:off x="527580" y="2138097"/>
              <a:ext cx="6026150" cy="2731532"/>
              <a:chOff x="2353205" y="2612230"/>
              <a:chExt cx="6026150" cy="2731532"/>
            </a:xfrm>
          </p:grpSpPr>
          <p:sp>
            <p:nvSpPr>
              <p:cNvPr id="6" name="Freeform: Shape 4"/>
              <p:cNvSpPr/>
              <p:nvPr/>
            </p:nvSpPr>
            <p:spPr>
              <a:xfrm>
                <a:off x="2353205" y="3185318"/>
                <a:ext cx="1827212" cy="1366837"/>
              </a:xfrm>
              <a:custGeom>
                <a:avLst/>
                <a:gdLst>
                  <a:gd name="connsiteX0" fmla="*/ 0 w 1489228"/>
                  <a:gd name="connsiteY0" fmla="*/ 470659 h 1171995"/>
                  <a:gd name="connsiteX1" fmla="*/ 470517 w 1489228"/>
                  <a:gd name="connsiteY1" fmla="*/ 310861 h 1171995"/>
                  <a:gd name="connsiteX2" fmla="*/ 772357 w 1489228"/>
                  <a:gd name="connsiteY2" fmla="*/ 426271 h 1171995"/>
                  <a:gd name="connsiteX3" fmla="*/ 1473693 w 1489228"/>
                  <a:gd name="connsiteY3" fmla="*/ 142 h 1171995"/>
                  <a:gd name="connsiteX4" fmla="*/ 1233996 w 1489228"/>
                  <a:gd name="connsiteY4" fmla="*/ 381882 h 1171995"/>
                  <a:gd name="connsiteX5" fmla="*/ 949911 w 1489228"/>
                  <a:gd name="connsiteY5" fmla="*/ 639335 h 1171995"/>
                  <a:gd name="connsiteX6" fmla="*/ 639192 w 1489228"/>
                  <a:gd name="connsiteY6" fmla="*/ 665968 h 1171995"/>
                  <a:gd name="connsiteX7" fmla="*/ 452761 w 1489228"/>
                  <a:gd name="connsiteY7" fmla="*/ 781377 h 1171995"/>
                  <a:gd name="connsiteX8" fmla="*/ 230819 w 1489228"/>
                  <a:gd name="connsiteY8" fmla="*/ 1171995 h 1171995"/>
                  <a:gd name="connsiteX9" fmla="*/ 230819 w 1489228"/>
                  <a:gd name="connsiteY9" fmla="*/ 1171995 h 1171995"/>
                  <a:gd name="connsiteX0" fmla="*/ 0 w 1827671"/>
                  <a:gd name="connsiteY0" fmla="*/ 665916 h 1367252"/>
                  <a:gd name="connsiteX1" fmla="*/ 470517 w 1827671"/>
                  <a:gd name="connsiteY1" fmla="*/ 506118 h 1367252"/>
                  <a:gd name="connsiteX2" fmla="*/ 772357 w 1827671"/>
                  <a:gd name="connsiteY2" fmla="*/ 621528 h 1367252"/>
                  <a:gd name="connsiteX3" fmla="*/ 1819922 w 1827671"/>
                  <a:gd name="connsiteY3" fmla="*/ 91 h 1367252"/>
                  <a:gd name="connsiteX4" fmla="*/ 1233996 w 1827671"/>
                  <a:gd name="connsiteY4" fmla="*/ 577139 h 1367252"/>
                  <a:gd name="connsiteX5" fmla="*/ 949911 w 1827671"/>
                  <a:gd name="connsiteY5" fmla="*/ 834592 h 1367252"/>
                  <a:gd name="connsiteX6" fmla="*/ 639192 w 1827671"/>
                  <a:gd name="connsiteY6" fmla="*/ 861225 h 1367252"/>
                  <a:gd name="connsiteX7" fmla="*/ 452761 w 1827671"/>
                  <a:gd name="connsiteY7" fmla="*/ 976634 h 1367252"/>
                  <a:gd name="connsiteX8" fmla="*/ 230819 w 1827671"/>
                  <a:gd name="connsiteY8" fmla="*/ 1367252 h 1367252"/>
                  <a:gd name="connsiteX9" fmla="*/ 230819 w 1827671"/>
                  <a:gd name="connsiteY9" fmla="*/ 1367252 h 1367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7671" h="1367252">
                    <a:moveTo>
                      <a:pt x="0" y="665916"/>
                    </a:moveTo>
                    <a:cubicBezTo>
                      <a:pt x="170895" y="589716"/>
                      <a:pt x="341791" y="513516"/>
                      <a:pt x="470517" y="506118"/>
                    </a:cubicBezTo>
                    <a:cubicBezTo>
                      <a:pt x="599243" y="498720"/>
                      <a:pt x="547456" y="705866"/>
                      <a:pt x="772357" y="621528"/>
                    </a:cubicBezTo>
                    <a:cubicBezTo>
                      <a:pt x="997258" y="537190"/>
                      <a:pt x="1742982" y="7489"/>
                      <a:pt x="1819922" y="91"/>
                    </a:cubicBezTo>
                    <a:cubicBezTo>
                      <a:pt x="1896862" y="-7307"/>
                      <a:pt x="1378998" y="438056"/>
                      <a:pt x="1233996" y="577139"/>
                    </a:cubicBezTo>
                    <a:cubicBezTo>
                      <a:pt x="1088994" y="716222"/>
                      <a:pt x="1049045" y="787244"/>
                      <a:pt x="949911" y="834592"/>
                    </a:cubicBezTo>
                    <a:cubicBezTo>
                      <a:pt x="850777" y="881940"/>
                      <a:pt x="722050" y="837551"/>
                      <a:pt x="639192" y="861225"/>
                    </a:cubicBezTo>
                    <a:cubicBezTo>
                      <a:pt x="556334" y="884899"/>
                      <a:pt x="520823" y="892296"/>
                      <a:pt x="452761" y="976634"/>
                    </a:cubicBezTo>
                    <a:cubicBezTo>
                      <a:pt x="384699" y="1060972"/>
                      <a:pt x="230819" y="1367252"/>
                      <a:pt x="230819" y="1367252"/>
                    </a:cubicBezTo>
                    <a:lnTo>
                      <a:pt x="230819" y="136725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l-NL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4202642" y="2612230"/>
                <a:ext cx="0" cy="23764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Freeform: Shape 7"/>
              <p:cNvSpPr/>
              <p:nvPr/>
            </p:nvSpPr>
            <p:spPr>
              <a:xfrm>
                <a:off x="4378855" y="3486943"/>
                <a:ext cx="1319212" cy="1065212"/>
              </a:xfrm>
              <a:custGeom>
                <a:avLst/>
                <a:gdLst>
                  <a:gd name="connsiteX0" fmla="*/ 0 w 1489228"/>
                  <a:gd name="connsiteY0" fmla="*/ 470659 h 1171995"/>
                  <a:gd name="connsiteX1" fmla="*/ 470517 w 1489228"/>
                  <a:gd name="connsiteY1" fmla="*/ 310861 h 1171995"/>
                  <a:gd name="connsiteX2" fmla="*/ 772357 w 1489228"/>
                  <a:gd name="connsiteY2" fmla="*/ 426271 h 1171995"/>
                  <a:gd name="connsiteX3" fmla="*/ 1473693 w 1489228"/>
                  <a:gd name="connsiteY3" fmla="*/ 142 h 1171995"/>
                  <a:gd name="connsiteX4" fmla="*/ 1233996 w 1489228"/>
                  <a:gd name="connsiteY4" fmla="*/ 381882 h 1171995"/>
                  <a:gd name="connsiteX5" fmla="*/ 949911 w 1489228"/>
                  <a:gd name="connsiteY5" fmla="*/ 639335 h 1171995"/>
                  <a:gd name="connsiteX6" fmla="*/ 639192 w 1489228"/>
                  <a:gd name="connsiteY6" fmla="*/ 665968 h 1171995"/>
                  <a:gd name="connsiteX7" fmla="*/ 452761 w 1489228"/>
                  <a:gd name="connsiteY7" fmla="*/ 781377 h 1171995"/>
                  <a:gd name="connsiteX8" fmla="*/ 230819 w 1489228"/>
                  <a:gd name="connsiteY8" fmla="*/ 1171995 h 1171995"/>
                  <a:gd name="connsiteX9" fmla="*/ 230819 w 1489228"/>
                  <a:gd name="connsiteY9" fmla="*/ 1171995 h 1171995"/>
                  <a:gd name="connsiteX0" fmla="*/ 0 w 1489689"/>
                  <a:gd name="connsiteY0" fmla="*/ 470654 h 1171990"/>
                  <a:gd name="connsiteX1" fmla="*/ 470517 w 1489689"/>
                  <a:gd name="connsiteY1" fmla="*/ 310856 h 1171990"/>
                  <a:gd name="connsiteX2" fmla="*/ 772357 w 1489689"/>
                  <a:gd name="connsiteY2" fmla="*/ 426266 h 1171990"/>
                  <a:gd name="connsiteX3" fmla="*/ 1473693 w 1489689"/>
                  <a:gd name="connsiteY3" fmla="*/ 137 h 1171990"/>
                  <a:gd name="connsiteX4" fmla="*/ 1233996 w 1489689"/>
                  <a:gd name="connsiteY4" fmla="*/ 381877 h 1171990"/>
                  <a:gd name="connsiteX5" fmla="*/ 896645 w 1489689"/>
                  <a:gd name="connsiteY5" fmla="*/ 568309 h 1171990"/>
                  <a:gd name="connsiteX6" fmla="*/ 639192 w 1489689"/>
                  <a:gd name="connsiteY6" fmla="*/ 665963 h 1171990"/>
                  <a:gd name="connsiteX7" fmla="*/ 452761 w 1489689"/>
                  <a:gd name="connsiteY7" fmla="*/ 781372 h 1171990"/>
                  <a:gd name="connsiteX8" fmla="*/ 230819 w 1489689"/>
                  <a:gd name="connsiteY8" fmla="*/ 1171990 h 1171990"/>
                  <a:gd name="connsiteX9" fmla="*/ 230819 w 1489689"/>
                  <a:gd name="connsiteY9" fmla="*/ 1171990 h 1171990"/>
                  <a:gd name="connsiteX0" fmla="*/ 0 w 1482804"/>
                  <a:gd name="connsiteY0" fmla="*/ 470797 h 1172133"/>
                  <a:gd name="connsiteX1" fmla="*/ 470517 w 1482804"/>
                  <a:gd name="connsiteY1" fmla="*/ 310999 h 1172133"/>
                  <a:gd name="connsiteX2" fmla="*/ 772357 w 1482804"/>
                  <a:gd name="connsiteY2" fmla="*/ 426409 h 1172133"/>
                  <a:gd name="connsiteX3" fmla="*/ 1473693 w 1482804"/>
                  <a:gd name="connsiteY3" fmla="*/ 280 h 1172133"/>
                  <a:gd name="connsiteX4" fmla="*/ 1154097 w 1482804"/>
                  <a:gd name="connsiteY4" fmla="*/ 364265 h 1172133"/>
                  <a:gd name="connsiteX5" fmla="*/ 896645 w 1482804"/>
                  <a:gd name="connsiteY5" fmla="*/ 568452 h 1172133"/>
                  <a:gd name="connsiteX6" fmla="*/ 639192 w 1482804"/>
                  <a:gd name="connsiteY6" fmla="*/ 666106 h 1172133"/>
                  <a:gd name="connsiteX7" fmla="*/ 452761 w 1482804"/>
                  <a:gd name="connsiteY7" fmla="*/ 781515 h 1172133"/>
                  <a:gd name="connsiteX8" fmla="*/ 230819 w 1482804"/>
                  <a:gd name="connsiteY8" fmla="*/ 1172133 h 1172133"/>
                  <a:gd name="connsiteX9" fmla="*/ 230819 w 1482804"/>
                  <a:gd name="connsiteY9" fmla="*/ 1172133 h 1172133"/>
                  <a:gd name="connsiteX0" fmla="*/ 0 w 1328979"/>
                  <a:gd name="connsiteY0" fmla="*/ 364391 h 1065727"/>
                  <a:gd name="connsiteX1" fmla="*/ 470517 w 1328979"/>
                  <a:gd name="connsiteY1" fmla="*/ 204593 h 1065727"/>
                  <a:gd name="connsiteX2" fmla="*/ 772357 w 1328979"/>
                  <a:gd name="connsiteY2" fmla="*/ 320003 h 1065727"/>
                  <a:gd name="connsiteX3" fmla="*/ 1313895 w 1328979"/>
                  <a:gd name="connsiteY3" fmla="*/ 406 h 1065727"/>
                  <a:gd name="connsiteX4" fmla="*/ 1154097 w 1328979"/>
                  <a:gd name="connsiteY4" fmla="*/ 257859 h 1065727"/>
                  <a:gd name="connsiteX5" fmla="*/ 896645 w 1328979"/>
                  <a:gd name="connsiteY5" fmla="*/ 462046 h 1065727"/>
                  <a:gd name="connsiteX6" fmla="*/ 639192 w 1328979"/>
                  <a:gd name="connsiteY6" fmla="*/ 559700 h 1065727"/>
                  <a:gd name="connsiteX7" fmla="*/ 452761 w 1328979"/>
                  <a:gd name="connsiteY7" fmla="*/ 675109 h 1065727"/>
                  <a:gd name="connsiteX8" fmla="*/ 230819 w 1328979"/>
                  <a:gd name="connsiteY8" fmla="*/ 1065727 h 1065727"/>
                  <a:gd name="connsiteX9" fmla="*/ 230819 w 1328979"/>
                  <a:gd name="connsiteY9" fmla="*/ 1065727 h 1065727"/>
                  <a:gd name="connsiteX0" fmla="*/ 0 w 1328979"/>
                  <a:gd name="connsiteY0" fmla="*/ 364391 h 1065727"/>
                  <a:gd name="connsiteX1" fmla="*/ 461640 w 1328979"/>
                  <a:gd name="connsiteY1" fmla="*/ 328880 h 1065727"/>
                  <a:gd name="connsiteX2" fmla="*/ 772357 w 1328979"/>
                  <a:gd name="connsiteY2" fmla="*/ 320003 h 1065727"/>
                  <a:gd name="connsiteX3" fmla="*/ 1313895 w 1328979"/>
                  <a:gd name="connsiteY3" fmla="*/ 406 h 1065727"/>
                  <a:gd name="connsiteX4" fmla="*/ 1154097 w 1328979"/>
                  <a:gd name="connsiteY4" fmla="*/ 257859 h 1065727"/>
                  <a:gd name="connsiteX5" fmla="*/ 896645 w 1328979"/>
                  <a:gd name="connsiteY5" fmla="*/ 462046 h 1065727"/>
                  <a:gd name="connsiteX6" fmla="*/ 639192 w 1328979"/>
                  <a:gd name="connsiteY6" fmla="*/ 559700 h 1065727"/>
                  <a:gd name="connsiteX7" fmla="*/ 452761 w 1328979"/>
                  <a:gd name="connsiteY7" fmla="*/ 675109 h 1065727"/>
                  <a:gd name="connsiteX8" fmla="*/ 230819 w 1328979"/>
                  <a:gd name="connsiteY8" fmla="*/ 1065727 h 1065727"/>
                  <a:gd name="connsiteX9" fmla="*/ 230819 w 1328979"/>
                  <a:gd name="connsiteY9" fmla="*/ 1065727 h 1065727"/>
                  <a:gd name="connsiteX0" fmla="*/ 0 w 1320101"/>
                  <a:gd name="connsiteY0" fmla="*/ 621843 h 1065727"/>
                  <a:gd name="connsiteX1" fmla="*/ 452762 w 1320101"/>
                  <a:gd name="connsiteY1" fmla="*/ 328880 h 1065727"/>
                  <a:gd name="connsiteX2" fmla="*/ 763479 w 1320101"/>
                  <a:gd name="connsiteY2" fmla="*/ 320003 h 1065727"/>
                  <a:gd name="connsiteX3" fmla="*/ 1305017 w 1320101"/>
                  <a:gd name="connsiteY3" fmla="*/ 406 h 1065727"/>
                  <a:gd name="connsiteX4" fmla="*/ 1145219 w 1320101"/>
                  <a:gd name="connsiteY4" fmla="*/ 257859 h 1065727"/>
                  <a:gd name="connsiteX5" fmla="*/ 887767 w 1320101"/>
                  <a:gd name="connsiteY5" fmla="*/ 462046 h 1065727"/>
                  <a:gd name="connsiteX6" fmla="*/ 630314 w 1320101"/>
                  <a:gd name="connsiteY6" fmla="*/ 559700 h 1065727"/>
                  <a:gd name="connsiteX7" fmla="*/ 443883 w 1320101"/>
                  <a:gd name="connsiteY7" fmla="*/ 675109 h 1065727"/>
                  <a:gd name="connsiteX8" fmla="*/ 221941 w 1320101"/>
                  <a:gd name="connsiteY8" fmla="*/ 1065727 h 1065727"/>
                  <a:gd name="connsiteX9" fmla="*/ 221941 w 1320101"/>
                  <a:gd name="connsiteY9" fmla="*/ 1065727 h 106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20101" h="1065727">
                    <a:moveTo>
                      <a:pt x="0" y="621843"/>
                    </a:moveTo>
                    <a:cubicBezTo>
                      <a:pt x="170895" y="545643"/>
                      <a:pt x="325516" y="379187"/>
                      <a:pt x="452762" y="328880"/>
                    </a:cubicBezTo>
                    <a:cubicBezTo>
                      <a:pt x="580008" y="278573"/>
                      <a:pt x="621437" y="374749"/>
                      <a:pt x="763479" y="320003"/>
                    </a:cubicBezTo>
                    <a:cubicBezTo>
                      <a:pt x="905521" y="265257"/>
                      <a:pt x="1241394" y="10763"/>
                      <a:pt x="1305017" y="406"/>
                    </a:cubicBezTo>
                    <a:cubicBezTo>
                      <a:pt x="1368640" y="-9951"/>
                      <a:pt x="1214761" y="180919"/>
                      <a:pt x="1145219" y="257859"/>
                    </a:cubicBezTo>
                    <a:cubicBezTo>
                      <a:pt x="1075677" y="334799"/>
                      <a:pt x="973585" y="411739"/>
                      <a:pt x="887767" y="462046"/>
                    </a:cubicBezTo>
                    <a:cubicBezTo>
                      <a:pt x="801949" y="512353"/>
                      <a:pt x="704295" y="524190"/>
                      <a:pt x="630314" y="559700"/>
                    </a:cubicBezTo>
                    <a:cubicBezTo>
                      <a:pt x="556333" y="595210"/>
                      <a:pt x="511945" y="590771"/>
                      <a:pt x="443883" y="675109"/>
                    </a:cubicBezTo>
                    <a:cubicBezTo>
                      <a:pt x="375821" y="759447"/>
                      <a:pt x="221941" y="1065727"/>
                      <a:pt x="221941" y="1065727"/>
                    </a:cubicBezTo>
                    <a:lnTo>
                      <a:pt x="221941" y="1065727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l-NL" dirty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6218767" y="2612230"/>
                <a:ext cx="0" cy="23764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5918730" y="2612230"/>
                <a:ext cx="300037" cy="237648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l-NL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: Shape 10"/>
              <p:cNvSpPr/>
              <p:nvPr/>
            </p:nvSpPr>
            <p:spPr>
              <a:xfrm>
                <a:off x="6539442" y="3709193"/>
                <a:ext cx="968375" cy="666750"/>
              </a:xfrm>
              <a:custGeom>
                <a:avLst/>
                <a:gdLst>
                  <a:gd name="connsiteX0" fmla="*/ 0 w 1489228"/>
                  <a:gd name="connsiteY0" fmla="*/ 470659 h 1171995"/>
                  <a:gd name="connsiteX1" fmla="*/ 470517 w 1489228"/>
                  <a:gd name="connsiteY1" fmla="*/ 310861 h 1171995"/>
                  <a:gd name="connsiteX2" fmla="*/ 772357 w 1489228"/>
                  <a:gd name="connsiteY2" fmla="*/ 426271 h 1171995"/>
                  <a:gd name="connsiteX3" fmla="*/ 1473693 w 1489228"/>
                  <a:gd name="connsiteY3" fmla="*/ 142 h 1171995"/>
                  <a:gd name="connsiteX4" fmla="*/ 1233996 w 1489228"/>
                  <a:gd name="connsiteY4" fmla="*/ 381882 h 1171995"/>
                  <a:gd name="connsiteX5" fmla="*/ 949911 w 1489228"/>
                  <a:gd name="connsiteY5" fmla="*/ 639335 h 1171995"/>
                  <a:gd name="connsiteX6" fmla="*/ 639192 w 1489228"/>
                  <a:gd name="connsiteY6" fmla="*/ 665968 h 1171995"/>
                  <a:gd name="connsiteX7" fmla="*/ 452761 w 1489228"/>
                  <a:gd name="connsiteY7" fmla="*/ 781377 h 1171995"/>
                  <a:gd name="connsiteX8" fmla="*/ 230819 w 1489228"/>
                  <a:gd name="connsiteY8" fmla="*/ 1171995 h 1171995"/>
                  <a:gd name="connsiteX9" fmla="*/ 230819 w 1489228"/>
                  <a:gd name="connsiteY9" fmla="*/ 1171995 h 1171995"/>
                  <a:gd name="connsiteX0" fmla="*/ 0 w 1489689"/>
                  <a:gd name="connsiteY0" fmla="*/ 470654 h 1171990"/>
                  <a:gd name="connsiteX1" fmla="*/ 470517 w 1489689"/>
                  <a:gd name="connsiteY1" fmla="*/ 310856 h 1171990"/>
                  <a:gd name="connsiteX2" fmla="*/ 772357 w 1489689"/>
                  <a:gd name="connsiteY2" fmla="*/ 426266 h 1171990"/>
                  <a:gd name="connsiteX3" fmla="*/ 1473693 w 1489689"/>
                  <a:gd name="connsiteY3" fmla="*/ 137 h 1171990"/>
                  <a:gd name="connsiteX4" fmla="*/ 1233996 w 1489689"/>
                  <a:gd name="connsiteY4" fmla="*/ 381877 h 1171990"/>
                  <a:gd name="connsiteX5" fmla="*/ 896645 w 1489689"/>
                  <a:gd name="connsiteY5" fmla="*/ 568309 h 1171990"/>
                  <a:gd name="connsiteX6" fmla="*/ 639192 w 1489689"/>
                  <a:gd name="connsiteY6" fmla="*/ 665963 h 1171990"/>
                  <a:gd name="connsiteX7" fmla="*/ 452761 w 1489689"/>
                  <a:gd name="connsiteY7" fmla="*/ 781372 h 1171990"/>
                  <a:gd name="connsiteX8" fmla="*/ 230819 w 1489689"/>
                  <a:gd name="connsiteY8" fmla="*/ 1171990 h 1171990"/>
                  <a:gd name="connsiteX9" fmla="*/ 230819 w 1489689"/>
                  <a:gd name="connsiteY9" fmla="*/ 1171990 h 1171990"/>
                  <a:gd name="connsiteX0" fmla="*/ 0 w 1482804"/>
                  <a:gd name="connsiteY0" fmla="*/ 470797 h 1172133"/>
                  <a:gd name="connsiteX1" fmla="*/ 470517 w 1482804"/>
                  <a:gd name="connsiteY1" fmla="*/ 310999 h 1172133"/>
                  <a:gd name="connsiteX2" fmla="*/ 772357 w 1482804"/>
                  <a:gd name="connsiteY2" fmla="*/ 426409 h 1172133"/>
                  <a:gd name="connsiteX3" fmla="*/ 1473693 w 1482804"/>
                  <a:gd name="connsiteY3" fmla="*/ 280 h 1172133"/>
                  <a:gd name="connsiteX4" fmla="*/ 1154097 w 1482804"/>
                  <a:gd name="connsiteY4" fmla="*/ 364265 h 1172133"/>
                  <a:gd name="connsiteX5" fmla="*/ 896645 w 1482804"/>
                  <a:gd name="connsiteY5" fmla="*/ 568452 h 1172133"/>
                  <a:gd name="connsiteX6" fmla="*/ 639192 w 1482804"/>
                  <a:gd name="connsiteY6" fmla="*/ 666106 h 1172133"/>
                  <a:gd name="connsiteX7" fmla="*/ 452761 w 1482804"/>
                  <a:gd name="connsiteY7" fmla="*/ 781515 h 1172133"/>
                  <a:gd name="connsiteX8" fmla="*/ 230819 w 1482804"/>
                  <a:gd name="connsiteY8" fmla="*/ 1172133 h 1172133"/>
                  <a:gd name="connsiteX9" fmla="*/ 230819 w 1482804"/>
                  <a:gd name="connsiteY9" fmla="*/ 1172133 h 1172133"/>
                  <a:gd name="connsiteX0" fmla="*/ 0 w 1328979"/>
                  <a:gd name="connsiteY0" fmla="*/ 364391 h 1065727"/>
                  <a:gd name="connsiteX1" fmla="*/ 470517 w 1328979"/>
                  <a:gd name="connsiteY1" fmla="*/ 204593 h 1065727"/>
                  <a:gd name="connsiteX2" fmla="*/ 772357 w 1328979"/>
                  <a:gd name="connsiteY2" fmla="*/ 320003 h 1065727"/>
                  <a:gd name="connsiteX3" fmla="*/ 1313895 w 1328979"/>
                  <a:gd name="connsiteY3" fmla="*/ 406 h 1065727"/>
                  <a:gd name="connsiteX4" fmla="*/ 1154097 w 1328979"/>
                  <a:gd name="connsiteY4" fmla="*/ 257859 h 1065727"/>
                  <a:gd name="connsiteX5" fmla="*/ 896645 w 1328979"/>
                  <a:gd name="connsiteY5" fmla="*/ 462046 h 1065727"/>
                  <a:gd name="connsiteX6" fmla="*/ 639192 w 1328979"/>
                  <a:gd name="connsiteY6" fmla="*/ 559700 h 1065727"/>
                  <a:gd name="connsiteX7" fmla="*/ 452761 w 1328979"/>
                  <a:gd name="connsiteY7" fmla="*/ 675109 h 1065727"/>
                  <a:gd name="connsiteX8" fmla="*/ 230819 w 1328979"/>
                  <a:gd name="connsiteY8" fmla="*/ 1065727 h 1065727"/>
                  <a:gd name="connsiteX9" fmla="*/ 230819 w 1328979"/>
                  <a:gd name="connsiteY9" fmla="*/ 1065727 h 1065727"/>
                  <a:gd name="connsiteX0" fmla="*/ 0 w 1328979"/>
                  <a:gd name="connsiteY0" fmla="*/ 364391 h 1065727"/>
                  <a:gd name="connsiteX1" fmla="*/ 461640 w 1328979"/>
                  <a:gd name="connsiteY1" fmla="*/ 328880 h 1065727"/>
                  <a:gd name="connsiteX2" fmla="*/ 772357 w 1328979"/>
                  <a:gd name="connsiteY2" fmla="*/ 320003 h 1065727"/>
                  <a:gd name="connsiteX3" fmla="*/ 1313895 w 1328979"/>
                  <a:gd name="connsiteY3" fmla="*/ 406 h 1065727"/>
                  <a:gd name="connsiteX4" fmla="*/ 1154097 w 1328979"/>
                  <a:gd name="connsiteY4" fmla="*/ 257859 h 1065727"/>
                  <a:gd name="connsiteX5" fmla="*/ 896645 w 1328979"/>
                  <a:gd name="connsiteY5" fmla="*/ 462046 h 1065727"/>
                  <a:gd name="connsiteX6" fmla="*/ 639192 w 1328979"/>
                  <a:gd name="connsiteY6" fmla="*/ 559700 h 1065727"/>
                  <a:gd name="connsiteX7" fmla="*/ 452761 w 1328979"/>
                  <a:gd name="connsiteY7" fmla="*/ 675109 h 1065727"/>
                  <a:gd name="connsiteX8" fmla="*/ 230819 w 1328979"/>
                  <a:gd name="connsiteY8" fmla="*/ 1065727 h 1065727"/>
                  <a:gd name="connsiteX9" fmla="*/ 230819 w 1328979"/>
                  <a:gd name="connsiteY9" fmla="*/ 1065727 h 1065727"/>
                  <a:gd name="connsiteX0" fmla="*/ 0 w 1320101"/>
                  <a:gd name="connsiteY0" fmla="*/ 621843 h 1065727"/>
                  <a:gd name="connsiteX1" fmla="*/ 452762 w 1320101"/>
                  <a:gd name="connsiteY1" fmla="*/ 328880 h 1065727"/>
                  <a:gd name="connsiteX2" fmla="*/ 763479 w 1320101"/>
                  <a:gd name="connsiteY2" fmla="*/ 320003 h 1065727"/>
                  <a:gd name="connsiteX3" fmla="*/ 1305017 w 1320101"/>
                  <a:gd name="connsiteY3" fmla="*/ 406 h 1065727"/>
                  <a:gd name="connsiteX4" fmla="*/ 1145219 w 1320101"/>
                  <a:gd name="connsiteY4" fmla="*/ 257859 h 1065727"/>
                  <a:gd name="connsiteX5" fmla="*/ 887767 w 1320101"/>
                  <a:gd name="connsiteY5" fmla="*/ 462046 h 1065727"/>
                  <a:gd name="connsiteX6" fmla="*/ 630314 w 1320101"/>
                  <a:gd name="connsiteY6" fmla="*/ 559700 h 1065727"/>
                  <a:gd name="connsiteX7" fmla="*/ 443883 w 1320101"/>
                  <a:gd name="connsiteY7" fmla="*/ 675109 h 1065727"/>
                  <a:gd name="connsiteX8" fmla="*/ 221941 w 1320101"/>
                  <a:gd name="connsiteY8" fmla="*/ 1065727 h 1065727"/>
                  <a:gd name="connsiteX9" fmla="*/ 221941 w 1320101"/>
                  <a:gd name="connsiteY9" fmla="*/ 1065727 h 1065727"/>
                  <a:gd name="connsiteX0" fmla="*/ 0 w 1146188"/>
                  <a:gd name="connsiteY0" fmla="*/ 403978 h 847862"/>
                  <a:gd name="connsiteX1" fmla="*/ 452762 w 1146188"/>
                  <a:gd name="connsiteY1" fmla="*/ 111015 h 847862"/>
                  <a:gd name="connsiteX2" fmla="*/ 763479 w 1146188"/>
                  <a:gd name="connsiteY2" fmla="*/ 102138 h 847862"/>
                  <a:gd name="connsiteX3" fmla="*/ 967666 w 1146188"/>
                  <a:gd name="connsiteY3" fmla="*/ 4483 h 847862"/>
                  <a:gd name="connsiteX4" fmla="*/ 1145219 w 1146188"/>
                  <a:gd name="connsiteY4" fmla="*/ 39994 h 847862"/>
                  <a:gd name="connsiteX5" fmla="*/ 887767 w 1146188"/>
                  <a:gd name="connsiteY5" fmla="*/ 244181 h 847862"/>
                  <a:gd name="connsiteX6" fmla="*/ 630314 w 1146188"/>
                  <a:gd name="connsiteY6" fmla="*/ 341835 h 847862"/>
                  <a:gd name="connsiteX7" fmla="*/ 443883 w 1146188"/>
                  <a:gd name="connsiteY7" fmla="*/ 457244 h 847862"/>
                  <a:gd name="connsiteX8" fmla="*/ 221941 w 1146188"/>
                  <a:gd name="connsiteY8" fmla="*/ 847862 h 847862"/>
                  <a:gd name="connsiteX9" fmla="*/ 221941 w 1146188"/>
                  <a:gd name="connsiteY9" fmla="*/ 847862 h 847862"/>
                  <a:gd name="connsiteX0" fmla="*/ 0 w 968216"/>
                  <a:gd name="connsiteY0" fmla="*/ 400320 h 844204"/>
                  <a:gd name="connsiteX1" fmla="*/ 452762 w 968216"/>
                  <a:gd name="connsiteY1" fmla="*/ 107357 h 844204"/>
                  <a:gd name="connsiteX2" fmla="*/ 763479 w 968216"/>
                  <a:gd name="connsiteY2" fmla="*/ 98480 h 844204"/>
                  <a:gd name="connsiteX3" fmla="*/ 967666 w 968216"/>
                  <a:gd name="connsiteY3" fmla="*/ 825 h 844204"/>
                  <a:gd name="connsiteX4" fmla="*/ 825623 w 968216"/>
                  <a:gd name="connsiteY4" fmla="*/ 160623 h 844204"/>
                  <a:gd name="connsiteX5" fmla="*/ 887767 w 968216"/>
                  <a:gd name="connsiteY5" fmla="*/ 240523 h 844204"/>
                  <a:gd name="connsiteX6" fmla="*/ 630314 w 968216"/>
                  <a:gd name="connsiteY6" fmla="*/ 338177 h 844204"/>
                  <a:gd name="connsiteX7" fmla="*/ 443883 w 968216"/>
                  <a:gd name="connsiteY7" fmla="*/ 453586 h 844204"/>
                  <a:gd name="connsiteX8" fmla="*/ 221941 w 968216"/>
                  <a:gd name="connsiteY8" fmla="*/ 844204 h 844204"/>
                  <a:gd name="connsiteX9" fmla="*/ 221941 w 968216"/>
                  <a:gd name="connsiteY9" fmla="*/ 844204 h 844204"/>
                  <a:gd name="connsiteX0" fmla="*/ 0 w 968438"/>
                  <a:gd name="connsiteY0" fmla="*/ 400320 h 844204"/>
                  <a:gd name="connsiteX1" fmla="*/ 452762 w 968438"/>
                  <a:gd name="connsiteY1" fmla="*/ 107357 h 844204"/>
                  <a:gd name="connsiteX2" fmla="*/ 763479 w 968438"/>
                  <a:gd name="connsiteY2" fmla="*/ 98480 h 844204"/>
                  <a:gd name="connsiteX3" fmla="*/ 967666 w 968438"/>
                  <a:gd name="connsiteY3" fmla="*/ 825 h 844204"/>
                  <a:gd name="connsiteX4" fmla="*/ 825623 w 968438"/>
                  <a:gd name="connsiteY4" fmla="*/ 160623 h 844204"/>
                  <a:gd name="connsiteX5" fmla="*/ 630314 w 968438"/>
                  <a:gd name="connsiteY5" fmla="*/ 338177 h 844204"/>
                  <a:gd name="connsiteX6" fmla="*/ 443883 w 968438"/>
                  <a:gd name="connsiteY6" fmla="*/ 453586 h 844204"/>
                  <a:gd name="connsiteX7" fmla="*/ 221941 w 968438"/>
                  <a:gd name="connsiteY7" fmla="*/ 844204 h 844204"/>
                  <a:gd name="connsiteX8" fmla="*/ 221941 w 968438"/>
                  <a:gd name="connsiteY8" fmla="*/ 844204 h 844204"/>
                  <a:gd name="connsiteX0" fmla="*/ 0 w 968591"/>
                  <a:gd name="connsiteY0" fmla="*/ 400320 h 844204"/>
                  <a:gd name="connsiteX1" fmla="*/ 452762 w 968591"/>
                  <a:gd name="connsiteY1" fmla="*/ 107357 h 844204"/>
                  <a:gd name="connsiteX2" fmla="*/ 763479 w 968591"/>
                  <a:gd name="connsiteY2" fmla="*/ 98480 h 844204"/>
                  <a:gd name="connsiteX3" fmla="*/ 967666 w 968591"/>
                  <a:gd name="connsiteY3" fmla="*/ 825 h 844204"/>
                  <a:gd name="connsiteX4" fmla="*/ 825623 w 968591"/>
                  <a:gd name="connsiteY4" fmla="*/ 160623 h 844204"/>
                  <a:gd name="connsiteX5" fmla="*/ 523782 w 968591"/>
                  <a:gd name="connsiteY5" fmla="*/ 284911 h 844204"/>
                  <a:gd name="connsiteX6" fmla="*/ 443883 w 968591"/>
                  <a:gd name="connsiteY6" fmla="*/ 453586 h 844204"/>
                  <a:gd name="connsiteX7" fmla="*/ 221941 w 968591"/>
                  <a:gd name="connsiteY7" fmla="*/ 844204 h 844204"/>
                  <a:gd name="connsiteX8" fmla="*/ 221941 w 968591"/>
                  <a:gd name="connsiteY8" fmla="*/ 844204 h 844204"/>
                  <a:gd name="connsiteX0" fmla="*/ 0 w 968591"/>
                  <a:gd name="connsiteY0" fmla="*/ 400320 h 844204"/>
                  <a:gd name="connsiteX1" fmla="*/ 452762 w 968591"/>
                  <a:gd name="connsiteY1" fmla="*/ 107357 h 844204"/>
                  <a:gd name="connsiteX2" fmla="*/ 763479 w 968591"/>
                  <a:gd name="connsiteY2" fmla="*/ 98480 h 844204"/>
                  <a:gd name="connsiteX3" fmla="*/ 967666 w 968591"/>
                  <a:gd name="connsiteY3" fmla="*/ 825 h 844204"/>
                  <a:gd name="connsiteX4" fmla="*/ 825623 w 968591"/>
                  <a:gd name="connsiteY4" fmla="*/ 160623 h 844204"/>
                  <a:gd name="connsiteX5" fmla="*/ 523782 w 968591"/>
                  <a:gd name="connsiteY5" fmla="*/ 284911 h 844204"/>
                  <a:gd name="connsiteX6" fmla="*/ 337351 w 968591"/>
                  <a:gd name="connsiteY6" fmla="*/ 391443 h 844204"/>
                  <a:gd name="connsiteX7" fmla="*/ 221941 w 968591"/>
                  <a:gd name="connsiteY7" fmla="*/ 844204 h 844204"/>
                  <a:gd name="connsiteX8" fmla="*/ 221941 w 968591"/>
                  <a:gd name="connsiteY8" fmla="*/ 844204 h 844204"/>
                  <a:gd name="connsiteX0" fmla="*/ 0 w 968591"/>
                  <a:gd name="connsiteY0" fmla="*/ 400320 h 855987"/>
                  <a:gd name="connsiteX1" fmla="*/ 452762 w 968591"/>
                  <a:gd name="connsiteY1" fmla="*/ 107357 h 855987"/>
                  <a:gd name="connsiteX2" fmla="*/ 763479 w 968591"/>
                  <a:gd name="connsiteY2" fmla="*/ 98480 h 855987"/>
                  <a:gd name="connsiteX3" fmla="*/ 967666 w 968591"/>
                  <a:gd name="connsiteY3" fmla="*/ 825 h 855987"/>
                  <a:gd name="connsiteX4" fmla="*/ 825623 w 968591"/>
                  <a:gd name="connsiteY4" fmla="*/ 160623 h 855987"/>
                  <a:gd name="connsiteX5" fmla="*/ 523782 w 968591"/>
                  <a:gd name="connsiteY5" fmla="*/ 284911 h 855987"/>
                  <a:gd name="connsiteX6" fmla="*/ 337351 w 968591"/>
                  <a:gd name="connsiteY6" fmla="*/ 391443 h 855987"/>
                  <a:gd name="connsiteX7" fmla="*/ 221941 w 968591"/>
                  <a:gd name="connsiteY7" fmla="*/ 844204 h 855987"/>
                  <a:gd name="connsiteX8" fmla="*/ 88776 w 968591"/>
                  <a:gd name="connsiteY8" fmla="*/ 711038 h 855987"/>
                  <a:gd name="connsiteX0" fmla="*/ 0 w 968591"/>
                  <a:gd name="connsiteY0" fmla="*/ 400320 h 844204"/>
                  <a:gd name="connsiteX1" fmla="*/ 452762 w 968591"/>
                  <a:gd name="connsiteY1" fmla="*/ 107357 h 844204"/>
                  <a:gd name="connsiteX2" fmla="*/ 763479 w 968591"/>
                  <a:gd name="connsiteY2" fmla="*/ 98480 h 844204"/>
                  <a:gd name="connsiteX3" fmla="*/ 967666 w 968591"/>
                  <a:gd name="connsiteY3" fmla="*/ 825 h 844204"/>
                  <a:gd name="connsiteX4" fmla="*/ 825623 w 968591"/>
                  <a:gd name="connsiteY4" fmla="*/ 160623 h 844204"/>
                  <a:gd name="connsiteX5" fmla="*/ 523782 w 968591"/>
                  <a:gd name="connsiteY5" fmla="*/ 284911 h 844204"/>
                  <a:gd name="connsiteX6" fmla="*/ 337351 w 968591"/>
                  <a:gd name="connsiteY6" fmla="*/ 391443 h 844204"/>
                  <a:gd name="connsiteX7" fmla="*/ 221941 w 968591"/>
                  <a:gd name="connsiteY7" fmla="*/ 844204 h 844204"/>
                  <a:gd name="connsiteX0" fmla="*/ 0 w 968591"/>
                  <a:gd name="connsiteY0" fmla="*/ 400320 h 666650"/>
                  <a:gd name="connsiteX1" fmla="*/ 452762 w 968591"/>
                  <a:gd name="connsiteY1" fmla="*/ 107357 h 666650"/>
                  <a:gd name="connsiteX2" fmla="*/ 763479 w 968591"/>
                  <a:gd name="connsiteY2" fmla="*/ 98480 h 666650"/>
                  <a:gd name="connsiteX3" fmla="*/ 967666 w 968591"/>
                  <a:gd name="connsiteY3" fmla="*/ 825 h 666650"/>
                  <a:gd name="connsiteX4" fmla="*/ 825623 w 968591"/>
                  <a:gd name="connsiteY4" fmla="*/ 160623 h 666650"/>
                  <a:gd name="connsiteX5" fmla="*/ 523782 w 968591"/>
                  <a:gd name="connsiteY5" fmla="*/ 284911 h 666650"/>
                  <a:gd name="connsiteX6" fmla="*/ 337351 w 968591"/>
                  <a:gd name="connsiteY6" fmla="*/ 391443 h 666650"/>
                  <a:gd name="connsiteX7" fmla="*/ 79898 w 968591"/>
                  <a:gd name="connsiteY7" fmla="*/ 666650 h 66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8591" h="666650">
                    <a:moveTo>
                      <a:pt x="0" y="400320"/>
                    </a:moveTo>
                    <a:cubicBezTo>
                      <a:pt x="170895" y="324120"/>
                      <a:pt x="325516" y="157664"/>
                      <a:pt x="452762" y="107357"/>
                    </a:cubicBezTo>
                    <a:cubicBezTo>
                      <a:pt x="580008" y="57050"/>
                      <a:pt x="677662" y="116235"/>
                      <a:pt x="763479" y="98480"/>
                    </a:cubicBezTo>
                    <a:cubicBezTo>
                      <a:pt x="849296" y="80725"/>
                      <a:pt x="957309" y="-9532"/>
                      <a:pt x="967666" y="825"/>
                    </a:cubicBezTo>
                    <a:cubicBezTo>
                      <a:pt x="978023" y="11182"/>
                      <a:pt x="899604" y="113275"/>
                      <a:pt x="825623" y="160623"/>
                    </a:cubicBezTo>
                    <a:cubicBezTo>
                      <a:pt x="751642" y="207971"/>
                      <a:pt x="605161" y="246441"/>
                      <a:pt x="523782" y="284911"/>
                    </a:cubicBezTo>
                    <a:cubicBezTo>
                      <a:pt x="442403" y="323381"/>
                      <a:pt x="411332" y="327820"/>
                      <a:pt x="337351" y="391443"/>
                    </a:cubicBezTo>
                    <a:cubicBezTo>
                      <a:pt x="263370" y="455066"/>
                      <a:pt x="121327" y="613384"/>
                      <a:pt x="79898" y="66665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l-NL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8379355" y="2612230"/>
                <a:ext cx="0" cy="23764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7858655" y="2612230"/>
                <a:ext cx="520700" cy="237648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nl-NL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4" name="Straight Connector 14"/>
              <p:cNvCxnSpPr/>
              <p:nvPr/>
            </p:nvCxnSpPr>
            <p:spPr>
              <a:xfrm flipV="1">
                <a:off x="5430574" y="3259931"/>
                <a:ext cx="788193" cy="442911"/>
              </a:xfrm>
              <a:prstGeom prst="line">
                <a:avLst/>
              </a:prstGeom>
              <a:ln w="444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6"/>
              <p:cNvCxnSpPr>
                <a:cxnSpLocks/>
              </p:cNvCxnSpPr>
              <p:nvPr/>
            </p:nvCxnSpPr>
            <p:spPr>
              <a:xfrm flipV="1">
                <a:off x="6818842" y="3259931"/>
                <a:ext cx="1560513" cy="753269"/>
              </a:xfrm>
              <a:prstGeom prst="line">
                <a:avLst/>
              </a:prstGeom>
              <a:ln w="444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chte verbindingslijn met pijl 19"/>
              <p:cNvCxnSpPr/>
              <p:nvPr/>
            </p:nvCxnSpPr>
            <p:spPr>
              <a:xfrm flipV="1">
                <a:off x="2353205" y="5317067"/>
                <a:ext cx="6026150" cy="26695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kstvak 2"/>
          <p:cNvSpPr txBox="1"/>
          <p:nvPr/>
        </p:nvSpPr>
        <p:spPr>
          <a:xfrm>
            <a:off x="3018252" y="247717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7257520" y="248790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5084119" y="24819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6441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nl-NL" sz="2200" dirty="0"/>
              <a:t>Aanleiding: sterke stijging baggerwerk in Waddenzee</a:t>
            </a:r>
            <a:endParaRPr lang="nl-NL" altLang="nl-NL" sz="1400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055DB7B-6003-C94F-BA12-9E2E8E551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4" y="1753686"/>
            <a:ext cx="10923763" cy="498582"/>
          </a:xfrm>
        </p:spPr>
        <p:txBody>
          <a:bodyPr>
            <a:normAutofit/>
          </a:bodyPr>
          <a:lstStyle/>
          <a:p>
            <a:r>
              <a:rPr lang="nl-NL" sz="1400" kern="0" dirty="0">
                <a:solidFill>
                  <a:srgbClr val="E89045"/>
                </a:solidFill>
              </a:rPr>
              <a:t>Vertienvoudigd sinds jaren 80, verdrievoudigd sinds 2000, ca. 50% in vaarweg Ameland</a:t>
            </a:r>
            <a:endParaRPr lang="nl-NL" sz="1400" dirty="0">
              <a:solidFill>
                <a:srgbClr val="E89045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D0A1A9-4F2E-AE45-965F-F2B39149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3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FAB2A32-79D5-9E45-A5A6-D838E949F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973" r="1308" b="1805"/>
          <a:stretch/>
        </p:blipFill>
        <p:spPr>
          <a:xfrm>
            <a:off x="892184" y="2002977"/>
            <a:ext cx="6317013" cy="417161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D3917C6-C8EC-284C-8C3A-3D36A77D6F64}"/>
              </a:ext>
            </a:extLst>
          </p:cNvPr>
          <p:cNvSpPr txBox="1"/>
          <p:nvPr/>
        </p:nvSpPr>
        <p:spPr>
          <a:xfrm>
            <a:off x="7758687" y="3456796"/>
            <a:ext cx="405726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400" dirty="0">
                <a:latin typeface="Franklin Gothic Book"/>
              </a:rPr>
              <a:t>Waarom?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Stijgende trend door morfologie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Sprongen door verruimingen (politieke keuzen)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Wijze van baggeren en registreren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D3917C6-C8EC-284C-8C3A-3D36A77D6F64}"/>
              </a:ext>
            </a:extLst>
          </p:cNvPr>
          <p:cNvSpPr txBox="1"/>
          <p:nvPr/>
        </p:nvSpPr>
        <p:spPr>
          <a:xfrm>
            <a:off x="7758688" y="2351352"/>
            <a:ext cx="3723171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400" dirty="0">
                <a:latin typeface="Franklin Gothic Book"/>
              </a:rPr>
              <a:t>Daarnaast ook baggerwerk in: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Eems inclusief havens (ruim 12 Mm3/j)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Waddenhavens (ruim 3,3 Mm3/j)</a:t>
            </a:r>
          </a:p>
        </p:txBody>
      </p:sp>
      <p:grpSp>
        <p:nvGrpSpPr>
          <p:cNvPr id="15" name="Groep 14"/>
          <p:cNvGrpSpPr/>
          <p:nvPr/>
        </p:nvGrpSpPr>
        <p:grpSpPr>
          <a:xfrm>
            <a:off x="1484671" y="2890686"/>
            <a:ext cx="10508893" cy="2944808"/>
            <a:chOff x="1484671" y="2890686"/>
            <a:chExt cx="10508893" cy="2944808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0D3917C6-C8EC-284C-8C3A-3D36A77D6F64}"/>
                </a:ext>
              </a:extLst>
            </p:cNvPr>
            <p:cNvSpPr txBox="1"/>
            <p:nvPr/>
          </p:nvSpPr>
          <p:spPr>
            <a:xfrm rot="20839564">
              <a:off x="5949696" y="4819831"/>
              <a:ext cx="6043868" cy="101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nl-NL" sz="2000" dirty="0">
                  <a:solidFill>
                    <a:srgbClr val="FF0000"/>
                  </a:solidFill>
                  <a:latin typeface="Franklin Gothic Book"/>
                </a:rPr>
                <a:t>Toenemende effecten (ecosysteem, uitstoot, kosten).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nl-NL" sz="2000" dirty="0">
                  <a:solidFill>
                    <a:srgbClr val="FF0000"/>
                  </a:solidFill>
                  <a:latin typeface="Franklin Gothic Book"/>
                </a:rPr>
                <a:t>Hoe oplossen? Waardoor komt het? Gevolgen?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nl-NL" sz="2000" dirty="0">
                  <a:solidFill>
                    <a:srgbClr val="FF0000"/>
                  </a:solidFill>
                  <a:latin typeface="Franklin Gothic Book"/>
                </a:rPr>
                <a:t>Helpt zeespiegelstijging?</a:t>
              </a:r>
            </a:p>
          </p:txBody>
        </p:sp>
        <p:grpSp>
          <p:nvGrpSpPr>
            <p:cNvPr id="14" name="Groep 13"/>
            <p:cNvGrpSpPr/>
            <p:nvPr/>
          </p:nvGrpSpPr>
          <p:grpSpPr>
            <a:xfrm>
              <a:off x="1484671" y="2890686"/>
              <a:ext cx="3863617" cy="307777"/>
              <a:chOff x="1484671" y="2890686"/>
              <a:chExt cx="3863617" cy="307777"/>
            </a:xfrm>
          </p:grpSpPr>
          <p:cxnSp>
            <p:nvCxnSpPr>
              <p:cNvPr id="4" name="Rechte verbindingslijn 3"/>
              <p:cNvCxnSpPr/>
              <p:nvPr/>
            </p:nvCxnSpPr>
            <p:spPr>
              <a:xfrm>
                <a:off x="1484671" y="2890686"/>
                <a:ext cx="3863617" cy="9677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kstvak 12"/>
              <p:cNvSpPr txBox="1"/>
              <p:nvPr/>
            </p:nvSpPr>
            <p:spPr>
              <a:xfrm>
                <a:off x="1743075" y="2890686"/>
                <a:ext cx="17915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400" dirty="0">
                    <a:solidFill>
                      <a:srgbClr val="FF0000"/>
                    </a:solidFill>
                  </a:rPr>
                  <a:t>Plafond Natura 2000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344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3D-effect: geul wordt korter, smaller en ondieper…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30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5881" r="5327"/>
          <a:stretch/>
        </p:blipFill>
        <p:spPr>
          <a:xfrm>
            <a:off x="1306286" y="2514599"/>
            <a:ext cx="9748157" cy="2338443"/>
          </a:xfrm>
          <a:prstGeom prst="rect">
            <a:avLst/>
          </a:prstGeom>
        </p:spPr>
      </p:pic>
      <p:sp>
        <p:nvSpPr>
          <p:cNvPr id="7" name="Vrije vorm 6"/>
          <p:cNvSpPr/>
          <p:nvPr/>
        </p:nvSpPr>
        <p:spPr>
          <a:xfrm>
            <a:off x="914400" y="3526970"/>
            <a:ext cx="6188529" cy="636815"/>
          </a:xfrm>
          <a:custGeom>
            <a:avLst/>
            <a:gdLst>
              <a:gd name="connsiteX0" fmla="*/ 0 w 6188529"/>
              <a:gd name="connsiteY0" fmla="*/ 620486 h 832758"/>
              <a:gd name="connsiteX1" fmla="*/ 0 w 6188529"/>
              <a:gd name="connsiteY1" fmla="*/ 832758 h 832758"/>
              <a:gd name="connsiteX2" fmla="*/ 1502229 w 6188529"/>
              <a:gd name="connsiteY2" fmla="*/ 653143 h 832758"/>
              <a:gd name="connsiteX3" fmla="*/ 2890157 w 6188529"/>
              <a:gd name="connsiteY3" fmla="*/ 604158 h 832758"/>
              <a:gd name="connsiteX4" fmla="*/ 3053443 w 6188529"/>
              <a:gd name="connsiteY4" fmla="*/ 653143 h 832758"/>
              <a:gd name="connsiteX5" fmla="*/ 4686300 w 6188529"/>
              <a:gd name="connsiteY5" fmla="*/ 571500 h 832758"/>
              <a:gd name="connsiteX6" fmla="*/ 5861957 w 6188529"/>
              <a:gd name="connsiteY6" fmla="*/ 604158 h 832758"/>
              <a:gd name="connsiteX7" fmla="*/ 5861957 w 6188529"/>
              <a:gd name="connsiteY7" fmla="*/ 604158 h 832758"/>
              <a:gd name="connsiteX8" fmla="*/ 5976257 w 6188529"/>
              <a:gd name="connsiteY8" fmla="*/ 604158 h 832758"/>
              <a:gd name="connsiteX9" fmla="*/ 6188529 w 6188529"/>
              <a:gd name="connsiteY9" fmla="*/ 0 h 832758"/>
              <a:gd name="connsiteX10" fmla="*/ 3902529 w 6188529"/>
              <a:gd name="connsiteY10" fmla="*/ 195943 h 832758"/>
              <a:gd name="connsiteX11" fmla="*/ 1469571 w 6188529"/>
              <a:gd name="connsiteY11" fmla="*/ 473529 h 832758"/>
              <a:gd name="connsiteX12" fmla="*/ 244929 w 6188529"/>
              <a:gd name="connsiteY12" fmla="*/ 653143 h 832758"/>
              <a:gd name="connsiteX13" fmla="*/ 0 w 6188529"/>
              <a:gd name="connsiteY13" fmla="*/ 620486 h 832758"/>
              <a:gd name="connsiteX0" fmla="*/ 0 w 6188529"/>
              <a:gd name="connsiteY0" fmla="*/ 620486 h 832758"/>
              <a:gd name="connsiteX1" fmla="*/ 0 w 6188529"/>
              <a:gd name="connsiteY1" fmla="*/ 832758 h 832758"/>
              <a:gd name="connsiteX2" fmla="*/ 1502229 w 6188529"/>
              <a:gd name="connsiteY2" fmla="*/ 653143 h 832758"/>
              <a:gd name="connsiteX3" fmla="*/ 2890157 w 6188529"/>
              <a:gd name="connsiteY3" fmla="*/ 604158 h 832758"/>
              <a:gd name="connsiteX4" fmla="*/ 3053443 w 6188529"/>
              <a:gd name="connsiteY4" fmla="*/ 653143 h 832758"/>
              <a:gd name="connsiteX5" fmla="*/ 4686300 w 6188529"/>
              <a:gd name="connsiteY5" fmla="*/ 636815 h 832758"/>
              <a:gd name="connsiteX6" fmla="*/ 5861957 w 6188529"/>
              <a:gd name="connsiteY6" fmla="*/ 604158 h 832758"/>
              <a:gd name="connsiteX7" fmla="*/ 5861957 w 6188529"/>
              <a:gd name="connsiteY7" fmla="*/ 604158 h 832758"/>
              <a:gd name="connsiteX8" fmla="*/ 5976257 w 6188529"/>
              <a:gd name="connsiteY8" fmla="*/ 604158 h 832758"/>
              <a:gd name="connsiteX9" fmla="*/ 6188529 w 6188529"/>
              <a:gd name="connsiteY9" fmla="*/ 0 h 832758"/>
              <a:gd name="connsiteX10" fmla="*/ 3902529 w 6188529"/>
              <a:gd name="connsiteY10" fmla="*/ 195943 h 832758"/>
              <a:gd name="connsiteX11" fmla="*/ 1469571 w 6188529"/>
              <a:gd name="connsiteY11" fmla="*/ 473529 h 832758"/>
              <a:gd name="connsiteX12" fmla="*/ 244929 w 6188529"/>
              <a:gd name="connsiteY12" fmla="*/ 653143 h 832758"/>
              <a:gd name="connsiteX13" fmla="*/ 0 w 6188529"/>
              <a:gd name="connsiteY13" fmla="*/ 620486 h 832758"/>
              <a:gd name="connsiteX0" fmla="*/ 0 w 6188529"/>
              <a:gd name="connsiteY0" fmla="*/ 620486 h 832758"/>
              <a:gd name="connsiteX1" fmla="*/ 0 w 6188529"/>
              <a:gd name="connsiteY1" fmla="*/ 832758 h 832758"/>
              <a:gd name="connsiteX2" fmla="*/ 1502229 w 6188529"/>
              <a:gd name="connsiteY2" fmla="*/ 653143 h 832758"/>
              <a:gd name="connsiteX3" fmla="*/ 2890157 w 6188529"/>
              <a:gd name="connsiteY3" fmla="*/ 604158 h 832758"/>
              <a:gd name="connsiteX4" fmla="*/ 4686300 w 6188529"/>
              <a:gd name="connsiteY4" fmla="*/ 636815 h 832758"/>
              <a:gd name="connsiteX5" fmla="*/ 5861957 w 6188529"/>
              <a:gd name="connsiteY5" fmla="*/ 604158 h 832758"/>
              <a:gd name="connsiteX6" fmla="*/ 5861957 w 6188529"/>
              <a:gd name="connsiteY6" fmla="*/ 604158 h 832758"/>
              <a:gd name="connsiteX7" fmla="*/ 5976257 w 6188529"/>
              <a:gd name="connsiteY7" fmla="*/ 604158 h 832758"/>
              <a:gd name="connsiteX8" fmla="*/ 6188529 w 6188529"/>
              <a:gd name="connsiteY8" fmla="*/ 0 h 832758"/>
              <a:gd name="connsiteX9" fmla="*/ 3902529 w 6188529"/>
              <a:gd name="connsiteY9" fmla="*/ 195943 h 832758"/>
              <a:gd name="connsiteX10" fmla="*/ 1469571 w 6188529"/>
              <a:gd name="connsiteY10" fmla="*/ 473529 h 832758"/>
              <a:gd name="connsiteX11" fmla="*/ 244929 w 6188529"/>
              <a:gd name="connsiteY11" fmla="*/ 653143 h 832758"/>
              <a:gd name="connsiteX12" fmla="*/ 0 w 6188529"/>
              <a:gd name="connsiteY12" fmla="*/ 620486 h 832758"/>
              <a:gd name="connsiteX0" fmla="*/ 0 w 6188529"/>
              <a:gd name="connsiteY0" fmla="*/ 620486 h 832758"/>
              <a:gd name="connsiteX1" fmla="*/ 0 w 6188529"/>
              <a:gd name="connsiteY1" fmla="*/ 832758 h 832758"/>
              <a:gd name="connsiteX2" fmla="*/ 2890157 w 6188529"/>
              <a:gd name="connsiteY2" fmla="*/ 604158 h 832758"/>
              <a:gd name="connsiteX3" fmla="*/ 4686300 w 6188529"/>
              <a:gd name="connsiteY3" fmla="*/ 636815 h 832758"/>
              <a:gd name="connsiteX4" fmla="*/ 5861957 w 6188529"/>
              <a:gd name="connsiteY4" fmla="*/ 604158 h 832758"/>
              <a:gd name="connsiteX5" fmla="*/ 5861957 w 6188529"/>
              <a:gd name="connsiteY5" fmla="*/ 604158 h 832758"/>
              <a:gd name="connsiteX6" fmla="*/ 5976257 w 6188529"/>
              <a:gd name="connsiteY6" fmla="*/ 604158 h 832758"/>
              <a:gd name="connsiteX7" fmla="*/ 6188529 w 6188529"/>
              <a:gd name="connsiteY7" fmla="*/ 0 h 832758"/>
              <a:gd name="connsiteX8" fmla="*/ 3902529 w 6188529"/>
              <a:gd name="connsiteY8" fmla="*/ 195943 h 832758"/>
              <a:gd name="connsiteX9" fmla="*/ 1469571 w 6188529"/>
              <a:gd name="connsiteY9" fmla="*/ 473529 h 832758"/>
              <a:gd name="connsiteX10" fmla="*/ 244929 w 6188529"/>
              <a:gd name="connsiteY10" fmla="*/ 653143 h 832758"/>
              <a:gd name="connsiteX11" fmla="*/ 0 w 6188529"/>
              <a:gd name="connsiteY11" fmla="*/ 620486 h 832758"/>
              <a:gd name="connsiteX0" fmla="*/ 0 w 6188529"/>
              <a:gd name="connsiteY0" fmla="*/ 620486 h 653143"/>
              <a:gd name="connsiteX1" fmla="*/ 2890157 w 6188529"/>
              <a:gd name="connsiteY1" fmla="*/ 604158 h 653143"/>
              <a:gd name="connsiteX2" fmla="*/ 4686300 w 6188529"/>
              <a:gd name="connsiteY2" fmla="*/ 636815 h 653143"/>
              <a:gd name="connsiteX3" fmla="*/ 5861957 w 6188529"/>
              <a:gd name="connsiteY3" fmla="*/ 604158 h 653143"/>
              <a:gd name="connsiteX4" fmla="*/ 5861957 w 6188529"/>
              <a:gd name="connsiteY4" fmla="*/ 604158 h 653143"/>
              <a:gd name="connsiteX5" fmla="*/ 5976257 w 6188529"/>
              <a:gd name="connsiteY5" fmla="*/ 604158 h 653143"/>
              <a:gd name="connsiteX6" fmla="*/ 6188529 w 6188529"/>
              <a:gd name="connsiteY6" fmla="*/ 0 h 653143"/>
              <a:gd name="connsiteX7" fmla="*/ 3902529 w 6188529"/>
              <a:gd name="connsiteY7" fmla="*/ 195943 h 653143"/>
              <a:gd name="connsiteX8" fmla="*/ 1469571 w 6188529"/>
              <a:gd name="connsiteY8" fmla="*/ 473529 h 653143"/>
              <a:gd name="connsiteX9" fmla="*/ 244929 w 6188529"/>
              <a:gd name="connsiteY9" fmla="*/ 653143 h 653143"/>
              <a:gd name="connsiteX10" fmla="*/ 0 w 6188529"/>
              <a:gd name="connsiteY10" fmla="*/ 620486 h 653143"/>
              <a:gd name="connsiteX0" fmla="*/ 0 w 6188529"/>
              <a:gd name="connsiteY0" fmla="*/ 620486 h 636815"/>
              <a:gd name="connsiteX1" fmla="*/ 2890157 w 6188529"/>
              <a:gd name="connsiteY1" fmla="*/ 604158 h 636815"/>
              <a:gd name="connsiteX2" fmla="*/ 4686300 w 6188529"/>
              <a:gd name="connsiteY2" fmla="*/ 636815 h 636815"/>
              <a:gd name="connsiteX3" fmla="*/ 5861957 w 6188529"/>
              <a:gd name="connsiteY3" fmla="*/ 604158 h 636815"/>
              <a:gd name="connsiteX4" fmla="*/ 5861957 w 6188529"/>
              <a:gd name="connsiteY4" fmla="*/ 604158 h 636815"/>
              <a:gd name="connsiteX5" fmla="*/ 5976257 w 6188529"/>
              <a:gd name="connsiteY5" fmla="*/ 604158 h 636815"/>
              <a:gd name="connsiteX6" fmla="*/ 6188529 w 6188529"/>
              <a:gd name="connsiteY6" fmla="*/ 0 h 636815"/>
              <a:gd name="connsiteX7" fmla="*/ 3902529 w 6188529"/>
              <a:gd name="connsiteY7" fmla="*/ 195943 h 636815"/>
              <a:gd name="connsiteX8" fmla="*/ 1469571 w 6188529"/>
              <a:gd name="connsiteY8" fmla="*/ 473529 h 636815"/>
              <a:gd name="connsiteX9" fmla="*/ 0 w 6188529"/>
              <a:gd name="connsiteY9" fmla="*/ 620486 h 636815"/>
              <a:gd name="connsiteX0" fmla="*/ 0 w 6188529"/>
              <a:gd name="connsiteY0" fmla="*/ 620486 h 636815"/>
              <a:gd name="connsiteX1" fmla="*/ 2890157 w 6188529"/>
              <a:gd name="connsiteY1" fmla="*/ 604158 h 636815"/>
              <a:gd name="connsiteX2" fmla="*/ 4686300 w 6188529"/>
              <a:gd name="connsiteY2" fmla="*/ 636815 h 636815"/>
              <a:gd name="connsiteX3" fmla="*/ 5861957 w 6188529"/>
              <a:gd name="connsiteY3" fmla="*/ 604158 h 636815"/>
              <a:gd name="connsiteX4" fmla="*/ 5861957 w 6188529"/>
              <a:gd name="connsiteY4" fmla="*/ 604158 h 636815"/>
              <a:gd name="connsiteX5" fmla="*/ 5976257 w 6188529"/>
              <a:gd name="connsiteY5" fmla="*/ 604158 h 636815"/>
              <a:gd name="connsiteX6" fmla="*/ 6188529 w 6188529"/>
              <a:gd name="connsiteY6" fmla="*/ 0 h 636815"/>
              <a:gd name="connsiteX7" fmla="*/ 3902529 w 6188529"/>
              <a:gd name="connsiteY7" fmla="*/ 195943 h 636815"/>
              <a:gd name="connsiteX8" fmla="*/ 2596242 w 6188529"/>
              <a:gd name="connsiteY8" fmla="*/ 326572 h 636815"/>
              <a:gd name="connsiteX9" fmla="*/ 0 w 6188529"/>
              <a:gd name="connsiteY9" fmla="*/ 620486 h 63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88529" h="636815">
                <a:moveTo>
                  <a:pt x="0" y="620486"/>
                </a:moveTo>
                <a:lnTo>
                  <a:pt x="2890157" y="604158"/>
                </a:lnTo>
                <a:cubicBezTo>
                  <a:pt x="3420836" y="601437"/>
                  <a:pt x="4191000" y="636815"/>
                  <a:pt x="4686300" y="636815"/>
                </a:cubicBezTo>
                <a:lnTo>
                  <a:pt x="5861957" y="604158"/>
                </a:lnTo>
                <a:lnTo>
                  <a:pt x="5861957" y="604158"/>
                </a:lnTo>
                <a:lnTo>
                  <a:pt x="5976257" y="604158"/>
                </a:lnTo>
                <a:lnTo>
                  <a:pt x="6188529" y="0"/>
                </a:lnTo>
                <a:lnTo>
                  <a:pt x="3902529" y="195943"/>
                </a:lnTo>
                <a:lnTo>
                  <a:pt x="2596242" y="326572"/>
                </a:lnTo>
                <a:lnTo>
                  <a:pt x="0" y="620486"/>
                </a:lnTo>
                <a:close/>
              </a:path>
            </a:pathLst>
          </a:cu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7217229" y="2853165"/>
            <a:ext cx="12439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chemeClr val="tx2">
                    <a:lumMod val="50000"/>
                  </a:schemeClr>
                </a:solidFill>
              </a:rPr>
              <a:t>Natuurlijke</a:t>
            </a:r>
          </a:p>
          <a:p>
            <a:r>
              <a:rPr lang="nl-NL" i="1" dirty="0">
                <a:solidFill>
                  <a:schemeClr val="tx2">
                    <a:lumMod val="50000"/>
                  </a:schemeClr>
                </a:solidFill>
              </a:rPr>
              <a:t>geuldiepte</a:t>
            </a:r>
          </a:p>
        </p:txBody>
      </p:sp>
      <p:cxnSp>
        <p:nvCxnSpPr>
          <p:cNvPr id="10" name="Rechte verbindingslijn 9"/>
          <p:cNvCxnSpPr/>
          <p:nvPr/>
        </p:nvCxnSpPr>
        <p:spPr>
          <a:xfrm>
            <a:off x="195943" y="4163785"/>
            <a:ext cx="739684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7567704" y="3926045"/>
            <a:ext cx="134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rgbClr val="FF0000"/>
                </a:solidFill>
              </a:rPr>
              <a:t>streefdiepte</a:t>
            </a:r>
          </a:p>
        </p:txBody>
      </p:sp>
      <p:cxnSp>
        <p:nvCxnSpPr>
          <p:cNvPr id="14" name="Rechte verbindingslijn met pijl 13"/>
          <p:cNvCxnSpPr/>
          <p:nvPr/>
        </p:nvCxnSpPr>
        <p:spPr>
          <a:xfrm flipH="1">
            <a:off x="914400" y="5044734"/>
            <a:ext cx="5796643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2373086" y="5044734"/>
            <a:ext cx="2890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Steeds langer baggertraject</a:t>
            </a:r>
          </a:p>
        </p:txBody>
      </p:sp>
      <p:grpSp>
        <p:nvGrpSpPr>
          <p:cNvPr id="24" name="Groep 23"/>
          <p:cNvGrpSpPr/>
          <p:nvPr/>
        </p:nvGrpSpPr>
        <p:grpSpPr>
          <a:xfrm>
            <a:off x="669471" y="2922814"/>
            <a:ext cx="10744200" cy="1372563"/>
            <a:chOff x="669471" y="2922814"/>
            <a:chExt cx="10744200" cy="1372563"/>
          </a:xfrm>
        </p:grpSpPr>
        <p:sp>
          <p:nvSpPr>
            <p:cNvPr id="6" name="Vrije vorm 5"/>
            <p:cNvSpPr/>
            <p:nvPr/>
          </p:nvSpPr>
          <p:spPr>
            <a:xfrm>
              <a:off x="669471" y="2922814"/>
              <a:ext cx="10744200" cy="1306286"/>
            </a:xfrm>
            <a:custGeom>
              <a:avLst/>
              <a:gdLst>
                <a:gd name="connsiteX0" fmla="*/ 0 w 10744200"/>
                <a:gd name="connsiteY0" fmla="*/ 1306286 h 1306286"/>
                <a:gd name="connsiteX1" fmla="*/ 1306286 w 10744200"/>
                <a:gd name="connsiteY1" fmla="*/ 1110343 h 1306286"/>
                <a:gd name="connsiteX2" fmla="*/ 2824843 w 10744200"/>
                <a:gd name="connsiteY2" fmla="*/ 898072 h 1306286"/>
                <a:gd name="connsiteX3" fmla="*/ 4882243 w 10744200"/>
                <a:gd name="connsiteY3" fmla="*/ 734786 h 1306286"/>
                <a:gd name="connsiteX4" fmla="*/ 6253843 w 10744200"/>
                <a:gd name="connsiteY4" fmla="*/ 653143 h 1306286"/>
                <a:gd name="connsiteX5" fmla="*/ 7641772 w 10744200"/>
                <a:gd name="connsiteY5" fmla="*/ 489857 h 1306286"/>
                <a:gd name="connsiteX6" fmla="*/ 8882743 w 10744200"/>
                <a:gd name="connsiteY6" fmla="*/ 326572 h 1306286"/>
                <a:gd name="connsiteX7" fmla="*/ 10221686 w 10744200"/>
                <a:gd name="connsiteY7" fmla="*/ 97972 h 1306286"/>
                <a:gd name="connsiteX8" fmla="*/ 10744200 w 10744200"/>
                <a:gd name="connsiteY8" fmla="*/ 0 h 130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44200" h="1306286">
                  <a:moveTo>
                    <a:pt x="0" y="1306286"/>
                  </a:moveTo>
                  <a:lnTo>
                    <a:pt x="1306286" y="1110343"/>
                  </a:lnTo>
                  <a:cubicBezTo>
                    <a:pt x="1777093" y="1042307"/>
                    <a:pt x="2228850" y="960665"/>
                    <a:pt x="2824843" y="898072"/>
                  </a:cubicBezTo>
                  <a:cubicBezTo>
                    <a:pt x="3420836" y="835479"/>
                    <a:pt x="4310743" y="775607"/>
                    <a:pt x="4882243" y="734786"/>
                  </a:cubicBezTo>
                  <a:cubicBezTo>
                    <a:pt x="5453743" y="693965"/>
                    <a:pt x="5793922" y="693964"/>
                    <a:pt x="6253843" y="653143"/>
                  </a:cubicBezTo>
                  <a:cubicBezTo>
                    <a:pt x="6713765" y="612321"/>
                    <a:pt x="7641772" y="489857"/>
                    <a:pt x="7641772" y="489857"/>
                  </a:cubicBezTo>
                  <a:cubicBezTo>
                    <a:pt x="8079922" y="435429"/>
                    <a:pt x="8452757" y="391886"/>
                    <a:pt x="8882743" y="326572"/>
                  </a:cubicBezTo>
                  <a:cubicBezTo>
                    <a:pt x="9312729" y="261258"/>
                    <a:pt x="9911443" y="152401"/>
                    <a:pt x="10221686" y="97972"/>
                  </a:cubicBezTo>
                  <a:cubicBezTo>
                    <a:pt x="10531929" y="43543"/>
                    <a:pt x="10638064" y="21771"/>
                    <a:pt x="10744200" y="0"/>
                  </a:cubicBez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23" name="Groep 22"/>
            <p:cNvGrpSpPr/>
            <p:nvPr/>
          </p:nvGrpSpPr>
          <p:grpSpPr>
            <a:xfrm>
              <a:off x="1643743" y="2950874"/>
              <a:ext cx="8610600" cy="1344503"/>
              <a:chOff x="1643743" y="2950874"/>
              <a:chExt cx="8610600" cy="1344503"/>
            </a:xfrm>
          </p:grpSpPr>
          <p:cxnSp>
            <p:nvCxnSpPr>
              <p:cNvPr id="17" name="Rechte verbindingslijn met pijl 16"/>
              <p:cNvCxnSpPr/>
              <p:nvPr/>
            </p:nvCxnSpPr>
            <p:spPr>
              <a:xfrm flipV="1">
                <a:off x="8610600" y="3176330"/>
                <a:ext cx="0" cy="399627"/>
              </a:xfrm>
              <a:prstGeom prst="straightConnector1">
                <a:avLst/>
              </a:prstGeom>
              <a:ln w="158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echte verbindingslijn met pijl 17"/>
              <p:cNvCxnSpPr/>
              <p:nvPr/>
            </p:nvCxnSpPr>
            <p:spPr>
              <a:xfrm flipV="1">
                <a:off x="1643743" y="3895750"/>
                <a:ext cx="0" cy="399627"/>
              </a:xfrm>
              <a:prstGeom prst="straightConnector1">
                <a:avLst/>
              </a:prstGeom>
              <a:ln w="158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chte verbindingslijn met pijl 18"/>
              <p:cNvCxnSpPr/>
              <p:nvPr/>
            </p:nvCxnSpPr>
            <p:spPr>
              <a:xfrm flipV="1">
                <a:off x="10254343" y="2950874"/>
                <a:ext cx="0" cy="399627"/>
              </a:xfrm>
              <a:prstGeom prst="straightConnector1">
                <a:avLst/>
              </a:prstGeom>
              <a:ln w="158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chte verbindingslijn met pijl 19"/>
              <p:cNvCxnSpPr/>
              <p:nvPr/>
            </p:nvCxnSpPr>
            <p:spPr>
              <a:xfrm flipV="1">
                <a:off x="4501243" y="3575957"/>
                <a:ext cx="0" cy="399627"/>
              </a:xfrm>
              <a:prstGeom prst="straightConnector1">
                <a:avLst/>
              </a:prstGeom>
              <a:ln w="158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kstvak 20"/>
          <p:cNvSpPr txBox="1"/>
          <p:nvPr/>
        </p:nvSpPr>
        <p:spPr>
          <a:xfrm>
            <a:off x="6283315" y="2333992"/>
            <a:ext cx="103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veerdam</a:t>
            </a:r>
          </a:p>
        </p:txBody>
      </p:sp>
      <p:sp>
        <p:nvSpPr>
          <p:cNvPr id="22" name="Rechthoek 21"/>
          <p:cNvSpPr/>
          <p:nvPr/>
        </p:nvSpPr>
        <p:spPr>
          <a:xfrm>
            <a:off x="6547757" y="4282609"/>
            <a:ext cx="1019947" cy="256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655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Andere situatie: dynamische geulen met drempels, eb- en vloedscharen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31</a:t>
            </a:fld>
            <a:endParaRPr lang="nl-NL"/>
          </a:p>
        </p:txBody>
      </p:sp>
      <p:pic>
        <p:nvPicPr>
          <p:cNvPr id="5" name="Picture 44">
            <a:extLst>
              <a:ext uri="{FF2B5EF4-FFF2-40B4-BE49-F238E27FC236}">
                <a16:creationId xmlns:a16="http://schemas.microsoft.com/office/drawing/2014/main" id="{AD83DF24-95EE-4DE9-87C1-AE8FE8670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84" y="1843774"/>
            <a:ext cx="7663336" cy="4371211"/>
          </a:xfrm>
          <a:prstGeom prst="rect">
            <a:avLst/>
          </a:prstGeom>
        </p:spPr>
      </p:pic>
      <p:sp>
        <p:nvSpPr>
          <p:cNvPr id="6" name="TextBox 47">
            <a:extLst>
              <a:ext uri="{FF2B5EF4-FFF2-40B4-BE49-F238E27FC236}">
                <a16:creationId xmlns:a16="http://schemas.microsoft.com/office/drawing/2014/main" id="{5E54AD9F-6ADD-4920-A490-0F3597DC5370}"/>
              </a:ext>
            </a:extLst>
          </p:cNvPr>
          <p:cNvSpPr txBox="1"/>
          <p:nvPr/>
        </p:nvSpPr>
        <p:spPr>
          <a:xfrm>
            <a:off x="1276344" y="1941148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Noord</a:t>
            </a:r>
          </a:p>
        </p:txBody>
      </p:sp>
      <p:sp>
        <p:nvSpPr>
          <p:cNvPr id="7" name="TextBox 48">
            <a:extLst>
              <a:ext uri="{FF2B5EF4-FFF2-40B4-BE49-F238E27FC236}">
                <a16:creationId xmlns:a16="http://schemas.microsoft.com/office/drawing/2014/main" id="{6094E89A-29F0-445C-BF3B-F301278F7A41}"/>
              </a:ext>
            </a:extLst>
          </p:cNvPr>
          <p:cNvSpPr txBox="1"/>
          <p:nvPr/>
        </p:nvSpPr>
        <p:spPr>
          <a:xfrm>
            <a:off x="8009092" y="1941148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Zuid</a:t>
            </a:r>
          </a:p>
        </p:txBody>
      </p:sp>
      <p:cxnSp>
        <p:nvCxnSpPr>
          <p:cNvPr id="8" name="Straight Connector 50">
            <a:extLst>
              <a:ext uri="{FF2B5EF4-FFF2-40B4-BE49-F238E27FC236}">
                <a16:creationId xmlns:a16="http://schemas.microsoft.com/office/drawing/2014/main" id="{36CEA6D8-23B2-4760-9496-10C18E7A1363}"/>
              </a:ext>
            </a:extLst>
          </p:cNvPr>
          <p:cNvCxnSpPr>
            <a:cxnSpLocks/>
          </p:cNvCxnSpPr>
          <p:nvPr/>
        </p:nvCxnSpPr>
        <p:spPr>
          <a:xfrm>
            <a:off x="4732728" y="5109500"/>
            <a:ext cx="432048" cy="691746"/>
          </a:xfrm>
          <a:prstGeom prst="line">
            <a:avLst/>
          </a:prstGeom>
          <a:ln w="28575">
            <a:solidFill>
              <a:srgbClr val="007BC7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52">
            <a:extLst>
              <a:ext uri="{FF2B5EF4-FFF2-40B4-BE49-F238E27FC236}">
                <a16:creationId xmlns:a16="http://schemas.microsoft.com/office/drawing/2014/main" id="{600C01FB-FA92-4C52-8EDA-80F398486893}"/>
              </a:ext>
            </a:extLst>
          </p:cNvPr>
          <p:cNvCxnSpPr>
            <a:cxnSpLocks/>
          </p:cNvCxnSpPr>
          <p:nvPr/>
        </p:nvCxnSpPr>
        <p:spPr>
          <a:xfrm flipV="1">
            <a:off x="5956864" y="3398908"/>
            <a:ext cx="0" cy="911210"/>
          </a:xfrm>
          <a:prstGeom prst="line">
            <a:avLst/>
          </a:prstGeom>
          <a:ln w="28575">
            <a:solidFill>
              <a:srgbClr val="007BC7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3">
            <a:extLst>
              <a:ext uri="{FF2B5EF4-FFF2-40B4-BE49-F238E27FC236}">
                <a16:creationId xmlns:a16="http://schemas.microsoft.com/office/drawing/2014/main" id="{25BC57FA-AB67-4460-84FA-9C4C5C5BEDC5}"/>
              </a:ext>
            </a:extLst>
          </p:cNvPr>
          <p:cNvSpPr txBox="1"/>
          <p:nvPr/>
        </p:nvSpPr>
        <p:spPr>
          <a:xfrm>
            <a:off x="4191775" y="3086890"/>
            <a:ext cx="9730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Drempel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54">
            <a:extLst>
              <a:ext uri="{FF2B5EF4-FFF2-40B4-BE49-F238E27FC236}">
                <a16:creationId xmlns:a16="http://schemas.microsoft.com/office/drawing/2014/main" id="{037B5488-728E-4B92-9DE5-09B1D9C490D7}"/>
              </a:ext>
            </a:extLst>
          </p:cNvPr>
          <p:cNvCxnSpPr>
            <a:cxnSpLocks/>
          </p:cNvCxnSpPr>
          <p:nvPr/>
        </p:nvCxnSpPr>
        <p:spPr>
          <a:xfrm flipV="1">
            <a:off x="4686268" y="3642135"/>
            <a:ext cx="0" cy="315237"/>
          </a:xfrm>
          <a:prstGeom prst="line">
            <a:avLst/>
          </a:prstGeom>
          <a:ln w="28575">
            <a:solidFill>
              <a:srgbClr val="007BC7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5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9D4C8FE9-9322-4637-B91F-B8BD7F7B89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1505" r="40955" b="45136"/>
          <a:stretch/>
        </p:blipFill>
        <p:spPr>
          <a:xfrm>
            <a:off x="6658120" y="4055132"/>
            <a:ext cx="4695680" cy="2802868"/>
          </a:xfrm>
          <a:prstGeom prst="rect">
            <a:avLst/>
          </a:prstGeom>
        </p:spPr>
      </p:pic>
      <p:cxnSp>
        <p:nvCxnSpPr>
          <p:cNvPr id="13" name="Straight Connector 56">
            <a:extLst>
              <a:ext uri="{FF2B5EF4-FFF2-40B4-BE49-F238E27FC236}">
                <a16:creationId xmlns:a16="http://schemas.microsoft.com/office/drawing/2014/main" id="{E7D85E3A-D108-459A-AC76-C1FA794C57DF}"/>
              </a:ext>
            </a:extLst>
          </p:cNvPr>
          <p:cNvCxnSpPr>
            <a:cxnSpLocks/>
          </p:cNvCxnSpPr>
          <p:nvPr/>
        </p:nvCxnSpPr>
        <p:spPr>
          <a:xfrm>
            <a:off x="8072113" y="4280370"/>
            <a:ext cx="123131" cy="186035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5">
            <a:extLst>
              <a:ext uri="{FF2B5EF4-FFF2-40B4-BE49-F238E27FC236}">
                <a16:creationId xmlns:a16="http://schemas.microsoft.com/office/drawing/2014/main" id="{C3D84DA9-2DCF-46AC-B9A5-C360D9D5EE06}"/>
              </a:ext>
            </a:extLst>
          </p:cNvPr>
          <p:cNvSpPr txBox="1"/>
          <p:nvPr/>
        </p:nvSpPr>
        <p:spPr>
          <a:xfrm>
            <a:off x="5470363" y="2853637"/>
            <a:ext cx="9730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Drempel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219C682A-B516-4405-A5F7-EA9CD64473CD}"/>
              </a:ext>
            </a:extLst>
          </p:cNvPr>
          <p:cNvSpPr/>
          <p:nvPr/>
        </p:nvSpPr>
        <p:spPr>
          <a:xfrm>
            <a:off x="3982728" y="1767488"/>
            <a:ext cx="145298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>
              <a:solidFill>
                <a:schemeClr val="bg1"/>
              </a:solidFill>
            </a:endParaRPr>
          </a:p>
        </p:txBody>
      </p:sp>
      <p:sp>
        <p:nvSpPr>
          <p:cNvPr id="16" name="Vrije vorm 15"/>
          <p:cNvSpPr/>
          <p:nvPr/>
        </p:nvSpPr>
        <p:spPr>
          <a:xfrm>
            <a:off x="6841671" y="4441371"/>
            <a:ext cx="2824843" cy="673294"/>
          </a:xfrm>
          <a:custGeom>
            <a:avLst/>
            <a:gdLst>
              <a:gd name="connsiteX0" fmla="*/ 0 w 2824843"/>
              <a:gd name="connsiteY0" fmla="*/ 0 h 669504"/>
              <a:gd name="connsiteX1" fmla="*/ 963386 w 2824843"/>
              <a:gd name="connsiteY1" fmla="*/ 391886 h 669504"/>
              <a:gd name="connsiteX2" fmla="*/ 1877786 w 2824843"/>
              <a:gd name="connsiteY2" fmla="*/ 669472 h 669504"/>
              <a:gd name="connsiteX3" fmla="*/ 2824843 w 2824843"/>
              <a:gd name="connsiteY3" fmla="*/ 375558 h 669504"/>
              <a:gd name="connsiteX0" fmla="*/ 0 w 2824843"/>
              <a:gd name="connsiteY0" fmla="*/ 0 h 673294"/>
              <a:gd name="connsiteX1" fmla="*/ 930728 w 2824843"/>
              <a:gd name="connsiteY1" fmla="*/ 506186 h 673294"/>
              <a:gd name="connsiteX2" fmla="*/ 1877786 w 2824843"/>
              <a:gd name="connsiteY2" fmla="*/ 669472 h 673294"/>
              <a:gd name="connsiteX3" fmla="*/ 2824843 w 2824843"/>
              <a:gd name="connsiteY3" fmla="*/ 375558 h 67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4843" h="673294">
                <a:moveTo>
                  <a:pt x="0" y="0"/>
                </a:moveTo>
                <a:cubicBezTo>
                  <a:pt x="325211" y="140153"/>
                  <a:pt x="617764" y="394607"/>
                  <a:pt x="930728" y="506186"/>
                </a:cubicBezTo>
                <a:cubicBezTo>
                  <a:pt x="1243692" y="617765"/>
                  <a:pt x="1562100" y="691243"/>
                  <a:pt x="1877786" y="669472"/>
                </a:cubicBezTo>
                <a:cubicBezTo>
                  <a:pt x="2193472" y="647701"/>
                  <a:pt x="2506436" y="521154"/>
                  <a:pt x="2824843" y="375558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Vrije vorm 16"/>
          <p:cNvSpPr/>
          <p:nvPr/>
        </p:nvSpPr>
        <p:spPr>
          <a:xfrm>
            <a:off x="7070271" y="5331572"/>
            <a:ext cx="2971800" cy="693671"/>
          </a:xfrm>
          <a:custGeom>
            <a:avLst/>
            <a:gdLst>
              <a:gd name="connsiteX0" fmla="*/ 0 w 3396343"/>
              <a:gd name="connsiteY0" fmla="*/ 783772 h 783772"/>
              <a:gd name="connsiteX1" fmla="*/ 555172 w 3396343"/>
              <a:gd name="connsiteY1" fmla="*/ 195943 h 783772"/>
              <a:gd name="connsiteX2" fmla="*/ 1943100 w 3396343"/>
              <a:gd name="connsiteY2" fmla="*/ 48986 h 783772"/>
              <a:gd name="connsiteX3" fmla="*/ 3396343 w 3396343"/>
              <a:gd name="connsiteY3" fmla="*/ 0 h 783772"/>
              <a:gd name="connsiteX0" fmla="*/ 0 w 2971800"/>
              <a:gd name="connsiteY0" fmla="*/ 749056 h 749056"/>
              <a:gd name="connsiteX1" fmla="*/ 555172 w 2971800"/>
              <a:gd name="connsiteY1" fmla="*/ 161227 h 749056"/>
              <a:gd name="connsiteX2" fmla="*/ 1943100 w 2971800"/>
              <a:gd name="connsiteY2" fmla="*/ 14270 h 749056"/>
              <a:gd name="connsiteX3" fmla="*/ 2971800 w 2971800"/>
              <a:gd name="connsiteY3" fmla="*/ 438812 h 749056"/>
              <a:gd name="connsiteX0" fmla="*/ 0 w 2971800"/>
              <a:gd name="connsiteY0" fmla="*/ 693671 h 693671"/>
              <a:gd name="connsiteX1" fmla="*/ 555172 w 2971800"/>
              <a:gd name="connsiteY1" fmla="*/ 105842 h 693671"/>
              <a:gd name="connsiteX2" fmla="*/ 1730828 w 2971800"/>
              <a:gd name="connsiteY2" fmla="*/ 24199 h 693671"/>
              <a:gd name="connsiteX3" fmla="*/ 2971800 w 2971800"/>
              <a:gd name="connsiteY3" fmla="*/ 383427 h 693671"/>
              <a:gd name="connsiteX0" fmla="*/ 0 w 2971800"/>
              <a:gd name="connsiteY0" fmla="*/ 693671 h 693671"/>
              <a:gd name="connsiteX1" fmla="*/ 555172 w 2971800"/>
              <a:gd name="connsiteY1" fmla="*/ 105842 h 693671"/>
              <a:gd name="connsiteX2" fmla="*/ 1730828 w 2971800"/>
              <a:gd name="connsiteY2" fmla="*/ 24199 h 693671"/>
              <a:gd name="connsiteX3" fmla="*/ 2971800 w 2971800"/>
              <a:gd name="connsiteY3" fmla="*/ 383427 h 6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1800" h="693671">
                <a:moveTo>
                  <a:pt x="0" y="693671"/>
                </a:moveTo>
                <a:cubicBezTo>
                  <a:pt x="115661" y="460988"/>
                  <a:pt x="266701" y="217421"/>
                  <a:pt x="555172" y="105842"/>
                </a:cubicBezTo>
                <a:cubicBezTo>
                  <a:pt x="843643" y="-5737"/>
                  <a:pt x="1328057" y="-22065"/>
                  <a:pt x="1730828" y="24199"/>
                </a:cubicBezTo>
                <a:cubicBezTo>
                  <a:pt x="2133599" y="70463"/>
                  <a:pt x="2367643" y="195649"/>
                  <a:pt x="2971800" y="383427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rije vorm 17"/>
          <p:cNvSpPr/>
          <p:nvPr/>
        </p:nvSpPr>
        <p:spPr>
          <a:xfrm>
            <a:off x="8607395" y="5666015"/>
            <a:ext cx="699891" cy="1012372"/>
          </a:xfrm>
          <a:custGeom>
            <a:avLst/>
            <a:gdLst>
              <a:gd name="connsiteX0" fmla="*/ 587829 w 587829"/>
              <a:gd name="connsiteY0" fmla="*/ 947057 h 947057"/>
              <a:gd name="connsiteX1" fmla="*/ 408214 w 587829"/>
              <a:gd name="connsiteY1" fmla="*/ 326571 h 947057"/>
              <a:gd name="connsiteX2" fmla="*/ 0 w 587829"/>
              <a:gd name="connsiteY2" fmla="*/ 0 h 94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829" h="947057">
                <a:moveTo>
                  <a:pt x="587829" y="947057"/>
                </a:moveTo>
                <a:cubicBezTo>
                  <a:pt x="547007" y="715735"/>
                  <a:pt x="506185" y="484414"/>
                  <a:pt x="408214" y="326571"/>
                </a:cubicBezTo>
                <a:cubicBezTo>
                  <a:pt x="310243" y="168728"/>
                  <a:pt x="155121" y="84364"/>
                  <a:pt x="0" y="0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 18"/>
          <p:cNvSpPr/>
          <p:nvPr/>
        </p:nvSpPr>
        <p:spPr>
          <a:xfrm>
            <a:off x="8997043" y="5245847"/>
            <a:ext cx="2122714" cy="714082"/>
          </a:xfrm>
          <a:custGeom>
            <a:avLst/>
            <a:gdLst>
              <a:gd name="connsiteX0" fmla="*/ 2122714 w 2122714"/>
              <a:gd name="connsiteY0" fmla="*/ 714082 h 714082"/>
              <a:gd name="connsiteX1" fmla="*/ 1191986 w 2122714"/>
              <a:gd name="connsiteY1" fmla="*/ 322196 h 714082"/>
              <a:gd name="connsiteX2" fmla="*/ 489857 w 2122714"/>
              <a:gd name="connsiteY2" fmla="*/ 28282 h 714082"/>
              <a:gd name="connsiteX3" fmla="*/ 0 w 2122714"/>
              <a:gd name="connsiteY3" fmla="*/ 28282 h 71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2714" h="714082">
                <a:moveTo>
                  <a:pt x="2122714" y="714082"/>
                </a:moveTo>
                <a:lnTo>
                  <a:pt x="1191986" y="322196"/>
                </a:lnTo>
                <a:cubicBezTo>
                  <a:pt x="919843" y="207896"/>
                  <a:pt x="688521" y="77268"/>
                  <a:pt x="489857" y="28282"/>
                </a:cubicBezTo>
                <a:cubicBezTo>
                  <a:pt x="291193" y="-20704"/>
                  <a:pt x="145596" y="3789"/>
                  <a:pt x="0" y="28282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Vrije vorm 19"/>
          <p:cNvSpPr/>
          <p:nvPr/>
        </p:nvSpPr>
        <p:spPr>
          <a:xfrm>
            <a:off x="7045613" y="4314825"/>
            <a:ext cx="2414849" cy="2438400"/>
          </a:xfrm>
          <a:custGeom>
            <a:avLst/>
            <a:gdLst>
              <a:gd name="connsiteX0" fmla="*/ 2384137 w 2412950"/>
              <a:gd name="connsiteY0" fmla="*/ 2438400 h 2438400"/>
              <a:gd name="connsiteX1" fmla="*/ 2412712 w 2412950"/>
              <a:gd name="connsiteY1" fmla="*/ 1981200 h 2438400"/>
              <a:gd name="connsiteX2" fmla="*/ 2393662 w 2412950"/>
              <a:gd name="connsiteY2" fmla="*/ 1533525 h 2438400"/>
              <a:gd name="connsiteX3" fmla="*/ 2326987 w 2412950"/>
              <a:gd name="connsiteY3" fmla="*/ 1409700 h 2438400"/>
              <a:gd name="connsiteX4" fmla="*/ 1822162 w 2412950"/>
              <a:gd name="connsiteY4" fmla="*/ 1209675 h 2438400"/>
              <a:gd name="connsiteX5" fmla="*/ 1393537 w 2412950"/>
              <a:gd name="connsiteY5" fmla="*/ 1181100 h 2438400"/>
              <a:gd name="connsiteX6" fmla="*/ 1164937 w 2412950"/>
              <a:gd name="connsiteY6" fmla="*/ 1181100 h 2438400"/>
              <a:gd name="connsiteX7" fmla="*/ 964912 w 2412950"/>
              <a:gd name="connsiteY7" fmla="*/ 1181100 h 2438400"/>
              <a:gd name="connsiteX8" fmla="*/ 745837 w 2412950"/>
              <a:gd name="connsiteY8" fmla="*/ 1143000 h 2438400"/>
              <a:gd name="connsiteX9" fmla="*/ 345787 w 2412950"/>
              <a:gd name="connsiteY9" fmla="*/ 704850 h 2438400"/>
              <a:gd name="connsiteX10" fmla="*/ 107662 w 2412950"/>
              <a:gd name="connsiteY10" fmla="*/ 466725 h 2438400"/>
              <a:gd name="connsiteX11" fmla="*/ 2887 w 2412950"/>
              <a:gd name="connsiteY11" fmla="*/ 361950 h 2438400"/>
              <a:gd name="connsiteX12" fmla="*/ 212437 w 2412950"/>
              <a:gd name="connsiteY12" fmla="*/ 238125 h 2438400"/>
              <a:gd name="connsiteX13" fmla="*/ 402937 w 2412950"/>
              <a:gd name="connsiteY13" fmla="*/ 219075 h 2438400"/>
              <a:gd name="connsiteX14" fmla="*/ 593437 w 2412950"/>
              <a:gd name="connsiteY14" fmla="*/ 190500 h 2438400"/>
              <a:gd name="connsiteX15" fmla="*/ 783937 w 2412950"/>
              <a:gd name="connsiteY15" fmla="*/ 161925 h 2438400"/>
              <a:gd name="connsiteX16" fmla="*/ 860137 w 2412950"/>
              <a:gd name="connsiteY16" fmla="*/ 0 h 2438400"/>
              <a:gd name="connsiteX0" fmla="*/ 2384137 w 2414849"/>
              <a:gd name="connsiteY0" fmla="*/ 2438400 h 2438400"/>
              <a:gd name="connsiteX1" fmla="*/ 2412712 w 2414849"/>
              <a:gd name="connsiteY1" fmla="*/ 1981200 h 2438400"/>
              <a:gd name="connsiteX2" fmla="*/ 2326987 w 2414849"/>
              <a:gd name="connsiteY2" fmla="*/ 1409700 h 2438400"/>
              <a:gd name="connsiteX3" fmla="*/ 1822162 w 2414849"/>
              <a:gd name="connsiteY3" fmla="*/ 1209675 h 2438400"/>
              <a:gd name="connsiteX4" fmla="*/ 1393537 w 2414849"/>
              <a:gd name="connsiteY4" fmla="*/ 1181100 h 2438400"/>
              <a:gd name="connsiteX5" fmla="*/ 1164937 w 2414849"/>
              <a:gd name="connsiteY5" fmla="*/ 1181100 h 2438400"/>
              <a:gd name="connsiteX6" fmla="*/ 964912 w 2414849"/>
              <a:gd name="connsiteY6" fmla="*/ 1181100 h 2438400"/>
              <a:gd name="connsiteX7" fmla="*/ 745837 w 2414849"/>
              <a:gd name="connsiteY7" fmla="*/ 1143000 h 2438400"/>
              <a:gd name="connsiteX8" fmla="*/ 345787 w 2414849"/>
              <a:gd name="connsiteY8" fmla="*/ 704850 h 2438400"/>
              <a:gd name="connsiteX9" fmla="*/ 107662 w 2414849"/>
              <a:gd name="connsiteY9" fmla="*/ 466725 h 2438400"/>
              <a:gd name="connsiteX10" fmla="*/ 2887 w 2414849"/>
              <a:gd name="connsiteY10" fmla="*/ 361950 h 2438400"/>
              <a:gd name="connsiteX11" fmla="*/ 212437 w 2414849"/>
              <a:gd name="connsiteY11" fmla="*/ 238125 h 2438400"/>
              <a:gd name="connsiteX12" fmla="*/ 402937 w 2414849"/>
              <a:gd name="connsiteY12" fmla="*/ 219075 h 2438400"/>
              <a:gd name="connsiteX13" fmla="*/ 593437 w 2414849"/>
              <a:gd name="connsiteY13" fmla="*/ 190500 h 2438400"/>
              <a:gd name="connsiteX14" fmla="*/ 783937 w 2414849"/>
              <a:gd name="connsiteY14" fmla="*/ 161925 h 2438400"/>
              <a:gd name="connsiteX15" fmla="*/ 860137 w 2414849"/>
              <a:gd name="connsiteY15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14849" h="2438400">
                <a:moveTo>
                  <a:pt x="2384137" y="2438400"/>
                </a:moveTo>
                <a:cubicBezTo>
                  <a:pt x="2397631" y="2285206"/>
                  <a:pt x="2422237" y="2152650"/>
                  <a:pt x="2412712" y="1981200"/>
                </a:cubicBezTo>
                <a:cubicBezTo>
                  <a:pt x="2403187" y="1809750"/>
                  <a:pt x="2425412" y="1538287"/>
                  <a:pt x="2326987" y="1409700"/>
                </a:cubicBezTo>
                <a:cubicBezTo>
                  <a:pt x="2228562" y="1281113"/>
                  <a:pt x="1977737" y="1247775"/>
                  <a:pt x="1822162" y="1209675"/>
                </a:cubicBezTo>
                <a:cubicBezTo>
                  <a:pt x="1666587" y="1171575"/>
                  <a:pt x="1503074" y="1185862"/>
                  <a:pt x="1393537" y="1181100"/>
                </a:cubicBezTo>
                <a:cubicBezTo>
                  <a:pt x="1284000" y="1176338"/>
                  <a:pt x="1164937" y="1181100"/>
                  <a:pt x="1164937" y="1181100"/>
                </a:cubicBezTo>
                <a:cubicBezTo>
                  <a:pt x="1093500" y="1181100"/>
                  <a:pt x="1034762" y="1187450"/>
                  <a:pt x="964912" y="1181100"/>
                </a:cubicBezTo>
                <a:cubicBezTo>
                  <a:pt x="895062" y="1174750"/>
                  <a:pt x="849024" y="1222375"/>
                  <a:pt x="745837" y="1143000"/>
                </a:cubicBezTo>
                <a:cubicBezTo>
                  <a:pt x="642650" y="1063625"/>
                  <a:pt x="452149" y="817562"/>
                  <a:pt x="345787" y="704850"/>
                </a:cubicBezTo>
                <a:cubicBezTo>
                  <a:pt x="239425" y="592138"/>
                  <a:pt x="107662" y="466725"/>
                  <a:pt x="107662" y="466725"/>
                </a:cubicBezTo>
                <a:cubicBezTo>
                  <a:pt x="50512" y="409575"/>
                  <a:pt x="-14575" y="400050"/>
                  <a:pt x="2887" y="361950"/>
                </a:cubicBezTo>
                <a:cubicBezTo>
                  <a:pt x="20349" y="323850"/>
                  <a:pt x="145762" y="261937"/>
                  <a:pt x="212437" y="238125"/>
                </a:cubicBezTo>
                <a:cubicBezTo>
                  <a:pt x="279112" y="214312"/>
                  <a:pt x="339437" y="227012"/>
                  <a:pt x="402937" y="219075"/>
                </a:cubicBezTo>
                <a:cubicBezTo>
                  <a:pt x="466437" y="211138"/>
                  <a:pt x="593437" y="190500"/>
                  <a:pt x="593437" y="190500"/>
                </a:cubicBezTo>
                <a:cubicBezTo>
                  <a:pt x="656937" y="180975"/>
                  <a:pt x="739487" y="193675"/>
                  <a:pt x="783937" y="161925"/>
                </a:cubicBezTo>
                <a:cubicBezTo>
                  <a:pt x="828387" y="130175"/>
                  <a:pt x="844262" y="65087"/>
                  <a:pt x="860137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xtBox 53">
            <a:extLst>
              <a:ext uri="{FF2B5EF4-FFF2-40B4-BE49-F238E27FC236}">
                <a16:creationId xmlns:a16="http://schemas.microsoft.com/office/drawing/2014/main" id="{25BC57FA-AB67-4460-84FA-9C4C5C5BEDC5}"/>
              </a:ext>
            </a:extLst>
          </p:cNvPr>
          <p:cNvSpPr txBox="1"/>
          <p:nvPr/>
        </p:nvSpPr>
        <p:spPr>
          <a:xfrm>
            <a:off x="2078627" y="5952055"/>
            <a:ext cx="180897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Cleveringa, 2019</a:t>
            </a:r>
          </a:p>
        </p:txBody>
      </p:sp>
    </p:spTree>
    <p:extLst>
      <p:ext uri="{BB962C8B-B14F-4D97-AF65-F5344CB8AC3E}">
        <p14:creationId xmlns:p14="http://schemas.microsoft.com/office/powerpoint/2010/main" val="1891487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el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kern="0" dirty="0"/>
              <a:t>Vaargeul De Boontjes</a:t>
            </a:r>
            <a:br>
              <a:rPr lang="nl-NL" kern="0" dirty="0"/>
            </a:br>
            <a:endParaRPr lang="nl-NL" altLang="nl-NL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EA15DCE-8A2F-B047-A3EB-8A2A0A5B1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4" y="1773564"/>
            <a:ext cx="10858799" cy="519176"/>
          </a:xfrm>
        </p:spPr>
        <p:txBody>
          <a:bodyPr>
            <a:normAutofit/>
          </a:bodyPr>
          <a:lstStyle/>
          <a:p>
            <a:r>
              <a:rPr lang="nl-NL" sz="1400" dirty="0"/>
              <a:t>Waddengebied rond Harlingen kent sinds Afsluitdijk omvangrijke opslibbing, waardoor steeds minder getijdevolume, dit versterkt verdergaande sedimentatie.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8E471547-A306-C346-9405-58CE5E6A0CDF}"/>
              </a:ext>
            </a:extLst>
          </p:cNvPr>
          <p:cNvGrpSpPr/>
          <p:nvPr/>
        </p:nvGrpSpPr>
        <p:grpSpPr>
          <a:xfrm>
            <a:off x="1416050" y="2292740"/>
            <a:ext cx="3450566" cy="1713451"/>
            <a:chOff x="782973" y="2194254"/>
            <a:chExt cx="3505948" cy="1740952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8A1137E-A17C-7445-8F01-A70871E1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782973" y="2194254"/>
              <a:ext cx="3505948" cy="17409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7" name="Rechte verbindingslijn met pijl 6">
              <a:extLst>
                <a:ext uri="{FF2B5EF4-FFF2-40B4-BE49-F238E27FC236}">
                  <a16:creationId xmlns:a16="http://schemas.microsoft.com/office/drawing/2014/main" id="{7A52ADA8-F124-044B-B21C-A62CCD6F9148}"/>
                </a:ext>
              </a:extLst>
            </p:cNvPr>
            <p:cNvCxnSpPr/>
            <p:nvPr/>
          </p:nvCxnSpPr>
          <p:spPr>
            <a:xfrm flipV="1">
              <a:off x="2062390" y="2798682"/>
              <a:ext cx="0" cy="431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FAC680FF-BB05-5C44-A044-6B2430955A2C}"/>
              </a:ext>
            </a:extLst>
          </p:cNvPr>
          <p:cNvGrpSpPr/>
          <p:nvPr/>
        </p:nvGrpSpPr>
        <p:grpSpPr>
          <a:xfrm>
            <a:off x="5896240" y="2286383"/>
            <a:ext cx="5854753" cy="3816351"/>
            <a:chOff x="4075426" y="1486602"/>
            <a:chExt cx="7870580" cy="4567242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98329E3C-1DAA-454C-891E-26A221196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2289"/>
            <a:stretch/>
          </p:blipFill>
          <p:spPr>
            <a:xfrm>
              <a:off x="4075426" y="1486602"/>
              <a:ext cx="7870580" cy="4567242"/>
            </a:xfrm>
            <a:prstGeom prst="rect">
              <a:avLst/>
            </a:prstGeom>
          </p:spPr>
        </p:pic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B99E6853-6A22-0646-A498-9B67A4DB4655}"/>
                </a:ext>
              </a:extLst>
            </p:cNvPr>
            <p:cNvCxnSpPr/>
            <p:nvPr/>
          </p:nvCxnSpPr>
          <p:spPr>
            <a:xfrm flipV="1">
              <a:off x="4561795" y="5333322"/>
              <a:ext cx="0" cy="35242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1715812-3B2A-3C43-8B5B-5518A026B653}"/>
              </a:ext>
            </a:extLst>
          </p:cNvPr>
          <p:cNvGrpSpPr/>
          <p:nvPr/>
        </p:nvGrpSpPr>
        <p:grpSpPr>
          <a:xfrm>
            <a:off x="1420813" y="4081555"/>
            <a:ext cx="3445803" cy="2021179"/>
            <a:chOff x="782973" y="4071645"/>
            <a:chExt cx="3505948" cy="2056458"/>
          </a:xfrm>
        </p:grpSpPr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4A7D6C16-1D7F-6C41-B347-805ACED32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782973" y="4071645"/>
              <a:ext cx="3505948" cy="20564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1138C2FC-3824-1B45-93BF-07A48B88B44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62390" y="4501984"/>
              <a:ext cx="2035517" cy="425610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342891" indent="-342891" algn="l" rtl="0" eaLnBrk="1" fontAlgn="base" hangingPunct="1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32" indent="-28574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42971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600160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349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537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726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8914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103" indent="-228594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defRPr/>
              </a:pPr>
              <a:r>
                <a:rPr lang="nl-NL" sz="900" kern="0" dirty="0">
                  <a:solidFill>
                    <a:srgbClr val="FF0000"/>
                  </a:solidFill>
                </a:rPr>
                <a:t>Leidt tot trend afname geulprofiel,</a:t>
              </a:r>
              <a:br>
                <a:rPr lang="nl-NL" sz="900" kern="0" dirty="0">
                  <a:solidFill>
                    <a:srgbClr val="FF0000"/>
                  </a:solidFill>
                </a:rPr>
              </a:br>
              <a:r>
                <a:rPr lang="nl-NL" sz="900" kern="0" dirty="0">
                  <a:solidFill>
                    <a:srgbClr val="FF0000"/>
                  </a:solidFill>
                </a:rPr>
                <a:t>dus steeds meer baggeren….</a:t>
              </a:r>
            </a:p>
          </p:txBody>
        </p: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9BB5E851-3A78-6A42-A8CD-A990C1D96242}"/>
                </a:ext>
              </a:extLst>
            </p:cNvPr>
            <p:cNvCxnSpPr/>
            <p:nvPr/>
          </p:nvCxnSpPr>
          <p:spPr>
            <a:xfrm>
              <a:off x="2735973" y="4950150"/>
              <a:ext cx="408525" cy="2352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130A18D4-53D6-3C45-B2BE-FC1C4EBAA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32</a:t>
            </a:fld>
            <a:endParaRPr lang="nl-NL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38C2FC-3824-1B45-93BF-07A48B88B446}"/>
              </a:ext>
            </a:extLst>
          </p:cNvPr>
          <p:cNvSpPr txBox="1">
            <a:spLocks/>
          </p:cNvSpPr>
          <p:nvPr/>
        </p:nvSpPr>
        <p:spPr bwMode="auto">
          <a:xfrm>
            <a:off x="1782851" y="2607726"/>
            <a:ext cx="2716963" cy="24878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nl-NL" sz="900" kern="0" dirty="0">
                <a:solidFill>
                  <a:srgbClr val="FF0000"/>
                </a:solidFill>
              </a:rPr>
              <a:t>Ophoging </a:t>
            </a:r>
            <a:r>
              <a:rPr lang="nl-NL" sz="900" kern="0" dirty="0" err="1">
                <a:solidFill>
                  <a:srgbClr val="FF0000"/>
                </a:solidFill>
              </a:rPr>
              <a:t>wadbodem</a:t>
            </a:r>
            <a:r>
              <a:rPr lang="nl-NL" sz="900" kern="0" dirty="0">
                <a:solidFill>
                  <a:srgbClr val="FF0000"/>
                </a:solidFill>
              </a:rPr>
              <a:t>…</a:t>
            </a: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7A52ADA8-F124-044B-B21C-A62CCD6F9148}"/>
              </a:ext>
            </a:extLst>
          </p:cNvPr>
          <p:cNvCxnSpPr/>
          <p:nvPr/>
        </p:nvCxnSpPr>
        <p:spPr>
          <a:xfrm rot="-120000" flipV="1">
            <a:off x="3220278" y="3320552"/>
            <a:ext cx="11116" cy="27343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082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altLang="nl-NL" sz="2200" dirty="0"/>
              <a:t>Boontjes: ontwikkeling baggervolume na verruiming in 2013</a:t>
            </a:r>
            <a:r>
              <a:rPr lang="nl-NL" altLang="nl-NL" sz="1800" dirty="0"/>
              <a:t/>
            </a:r>
            <a:br>
              <a:rPr lang="nl-NL" altLang="nl-NL" sz="1800" dirty="0"/>
            </a:br>
            <a:endParaRPr lang="nl-NL" altLang="nl-NL" sz="1400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1BE3975-CCE6-284E-A064-A4DD98F63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400" dirty="0"/>
              <a:t>Baggerwerk: factor 10 hoger dan voorspelling. Onzekere trend.</a:t>
            </a:r>
          </a:p>
          <a:p>
            <a:r>
              <a:rPr lang="nl-NL" sz="1400" dirty="0"/>
              <a:t>Nader onderzoek in 2021 en 2022: wat gebeurt op langere termijn? Wegen kosten op tegen de baten? Ecologische effecten?</a:t>
            </a:r>
          </a:p>
        </p:txBody>
      </p:sp>
      <p:sp>
        <p:nvSpPr>
          <p:cNvPr id="196611" name="Tijdelijke aanduiding voor dianumm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3563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fld id="{023915B5-5FC4-42A0-A644-0A6E1F566346}" type="slidenum">
              <a:rPr lang="nl-NL" altLang="nl-NL" sz="1200">
                <a:solidFill>
                  <a:srgbClr val="000000"/>
                </a:solidFill>
                <a:latin typeface="Verdana" panose="020B0604030504040204" pitchFamily="34" charset="0"/>
              </a:rPr>
              <a:pPr eaLnBrk="0" hangingPunct="0">
                <a:spcBef>
                  <a:spcPct val="50000"/>
                </a:spcBef>
              </a:pPr>
              <a:t>33</a:t>
            </a:fld>
            <a:endParaRPr lang="nl-NL" altLang="nl-NL" sz="12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8" name="Afbeelding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92" y="2602796"/>
            <a:ext cx="5139690" cy="3298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1891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Titel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2200" dirty="0"/>
              <a:t>Samenvattend Morfologie &amp; Baggeren</a:t>
            </a:r>
          </a:p>
        </p:txBody>
      </p:sp>
      <p:sp>
        <p:nvSpPr>
          <p:cNvPr id="189442" name="Tijdelijke aanduiding voor inhoud 1"/>
          <p:cNvSpPr>
            <a:spLocks noGrp="1"/>
          </p:cNvSpPr>
          <p:nvPr>
            <p:ph idx="1"/>
          </p:nvPr>
        </p:nvSpPr>
        <p:spPr>
          <a:xfrm>
            <a:off x="892184" y="1813320"/>
            <a:ext cx="10042515" cy="427950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/>
              <a:t>In de Waddenzee treedt trendmatige </a:t>
            </a:r>
            <a:r>
              <a:rPr lang="nl-NL" altLang="nl-NL" sz="1400" dirty="0" err="1">
                <a:solidFill>
                  <a:srgbClr val="E89045"/>
                </a:solidFill>
              </a:rPr>
              <a:t>verondieping</a:t>
            </a:r>
            <a:r>
              <a:rPr lang="nl-NL" altLang="nl-NL" sz="1400" dirty="0">
                <a:solidFill>
                  <a:srgbClr val="E89045"/>
                </a:solidFill>
              </a:rPr>
              <a:t> op: de snelheid van sedimentatie overtreft ruimschoots </a:t>
            </a:r>
            <a:r>
              <a:rPr lang="nl-NL" altLang="nl-NL" sz="1400" dirty="0"/>
              <a:t>de zeespiegelstijging (en bodemdaling)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/>
              <a:t>Belangrijke oorzaak: bedijkingen, afsluitingen, landaanwinning hebben geleid tot sterke disbalans:</a:t>
            </a:r>
          </a:p>
          <a:p>
            <a:pPr marL="534988" lvl="3" indent="-176213">
              <a:defRPr/>
            </a:pPr>
            <a:r>
              <a:rPr lang="nl-NL" altLang="nl-NL" sz="1400" dirty="0"/>
              <a:t>Overbodige geulen raakten snel opgevuld</a:t>
            </a:r>
          </a:p>
          <a:p>
            <a:pPr marL="534988" lvl="3" indent="-176213">
              <a:defRPr/>
            </a:pPr>
            <a:r>
              <a:rPr lang="nl-NL" altLang="nl-NL" sz="1400" dirty="0"/>
              <a:t>Er ontstonden veel gebieden langs de kusten met ‘</a:t>
            </a:r>
            <a:r>
              <a:rPr lang="nl-NL" altLang="nl-NL" sz="1400" dirty="0" err="1"/>
              <a:t>overdiepte</a:t>
            </a:r>
            <a:r>
              <a:rPr lang="nl-NL" altLang="nl-NL" sz="1400" dirty="0"/>
              <a:t>’, met veel ruimte voor sedimentatie</a:t>
            </a:r>
          </a:p>
          <a:p>
            <a:pPr marL="534988" lvl="3" indent="-176213">
              <a:defRPr/>
            </a:pPr>
            <a:r>
              <a:rPr lang="nl-NL" altLang="nl-NL" sz="1400" dirty="0"/>
              <a:t>Ophogen van wadplaten en kwelders leidt tot gestaag verlies getijdevolume</a:t>
            </a:r>
          </a:p>
          <a:p>
            <a:pPr marL="534988" lvl="3" indent="-176213">
              <a:defRPr/>
            </a:pPr>
            <a:r>
              <a:rPr lang="nl-NL" altLang="nl-NL" sz="1400" dirty="0"/>
              <a:t>Gevolg: geulen krijgen minder water, stroming neemt af, vullen zich op met sediment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rgbClr val="E89045"/>
                </a:solidFill>
              </a:rPr>
              <a:t>De sterkste </a:t>
            </a:r>
            <a:r>
              <a:rPr lang="nl-NL" altLang="nl-NL" sz="1400" dirty="0" err="1">
                <a:solidFill>
                  <a:srgbClr val="E89045"/>
                </a:solidFill>
              </a:rPr>
              <a:t>verondieping</a:t>
            </a:r>
            <a:r>
              <a:rPr lang="nl-NL" altLang="nl-NL" sz="1400" dirty="0">
                <a:solidFill>
                  <a:srgbClr val="E89045"/>
                </a:solidFill>
              </a:rPr>
              <a:t> treedt op nabij vastelandskusten en in geulen die door bedijking ongunstig liggen. </a:t>
            </a:r>
            <a:br>
              <a:rPr lang="nl-NL" altLang="nl-NL" sz="1400" dirty="0">
                <a:solidFill>
                  <a:srgbClr val="E89045"/>
                </a:solidFill>
              </a:rPr>
            </a:br>
            <a:r>
              <a:rPr lang="nl-NL" altLang="nl-NL" sz="1400" dirty="0">
                <a:solidFill>
                  <a:srgbClr val="E89045"/>
                </a:solidFill>
              </a:rPr>
              <a:t>Proces gaat door tot</a:t>
            </a:r>
            <a:r>
              <a:rPr lang="nl-NL" altLang="nl-NL" sz="1400" dirty="0"/>
              <a:t> zeker dynamisch evenwicht is bereikt, vermoedelijk alleen te stoppen met uitbreiding/herstel van kombergingsgebieden of zeer sterke zeespiegelstijging.</a:t>
            </a:r>
            <a:endParaRPr lang="nl-NL" altLang="nl-NL" sz="1400" dirty="0">
              <a:solidFill>
                <a:srgbClr val="E89045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/>
              <a:t>Verwachting op basis van de morfologische trends: steeds meer baggerwerk om havens en eilanden bereikbaar te houden, vooral nabij vastelandskust:</a:t>
            </a:r>
          </a:p>
          <a:p>
            <a:pPr marL="534988" lvl="3" indent="-176213">
              <a:defRPr/>
            </a:pPr>
            <a:r>
              <a:rPr lang="nl-NL" altLang="nl-NL" sz="1400" dirty="0"/>
              <a:t>Baggerwerk is toegenomen van paar 100.000 m</a:t>
            </a:r>
            <a:r>
              <a:rPr lang="nl-NL" altLang="nl-NL" sz="1400" baseline="30000" dirty="0"/>
              <a:t>3 </a:t>
            </a:r>
            <a:r>
              <a:rPr lang="nl-NL" altLang="nl-NL" sz="1400" dirty="0"/>
              <a:t>per jaar (jaren 80) naar ruim 3.300.000 m</a:t>
            </a:r>
            <a:r>
              <a:rPr lang="nl-NL" altLang="nl-NL" sz="1400" baseline="30000" dirty="0"/>
              <a:t>3 </a:t>
            </a:r>
            <a:r>
              <a:rPr lang="nl-NL" altLang="nl-NL" sz="1400" dirty="0"/>
              <a:t>per jaar</a:t>
            </a:r>
          </a:p>
          <a:p>
            <a:pPr marL="534988" lvl="3" indent="-176213">
              <a:defRPr/>
            </a:pPr>
            <a:r>
              <a:rPr lang="nl-NL" altLang="nl-NL" sz="1400" dirty="0"/>
              <a:t>Steeds meer geulen bereiken kritisch profiel voor de scheepvaart: verdere aanzanding zal leiden tot verdere toename baggerwerk</a:t>
            </a:r>
          </a:p>
          <a:p>
            <a:pPr marL="534988" lvl="3" indent="-176213">
              <a:defRPr/>
            </a:pPr>
            <a:r>
              <a:rPr lang="nl-NL" altLang="nl-NL" sz="1400" dirty="0"/>
              <a:t>Dit proces wordt versterkt door besluiten tot nieuwe of verdere geulverruimingen</a:t>
            </a:r>
          </a:p>
          <a:p>
            <a:pPr marL="534988" lvl="3" indent="-176213">
              <a:defRPr/>
            </a:pPr>
            <a:r>
              <a:rPr lang="nl-NL" altLang="nl-NL" sz="1400" dirty="0"/>
              <a:t>Dit leidt tot toename ecologische effecten,</a:t>
            </a:r>
          </a:p>
          <a:p>
            <a:pPr marL="534988" lvl="3" indent="-176213">
              <a:defRPr/>
            </a:pPr>
            <a:r>
              <a:rPr lang="nl-NL" altLang="nl-NL" sz="1400" dirty="0"/>
              <a:t>meer emissies</a:t>
            </a:r>
          </a:p>
          <a:p>
            <a:pPr marL="534988" lvl="3" indent="-176213">
              <a:defRPr/>
            </a:pPr>
            <a:r>
              <a:rPr lang="nl-NL" altLang="nl-NL" sz="1400" dirty="0"/>
              <a:t>en toename kosten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/>
              <a:t>Agenda voor de Wadden 2050: streven naar reductie baggerwerk, maar hoe? Onderzoek en heldere aanpak nodig…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/>
              <a:t>Kan snellere zeespiegelstijging het probleem verhelpen?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851BF00-3C3A-2D42-80C4-132DF3BF2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4643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188C8-AF54-425E-9679-2C9199E4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0" i="0" dirty="0">
                <a:latin typeface="+mj-lt"/>
              </a:rPr>
              <a:t>Varen en baggeren in de Waddenzee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nl-NL" sz="2400" dirty="0">
              <a:solidFill>
                <a:prstClr val="black"/>
              </a:solidFill>
            </a:endParaRPr>
          </a:p>
          <a:p>
            <a:endParaRPr lang="nl-NL" sz="2400" dirty="0">
              <a:solidFill>
                <a:prstClr val="black"/>
              </a:solidFill>
            </a:endParaRPr>
          </a:p>
          <a:p>
            <a:endParaRPr lang="nl-NL" sz="2400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 txBox="1">
            <a:spLocks/>
          </p:cNvSpPr>
          <p:nvPr/>
        </p:nvSpPr>
        <p:spPr>
          <a:xfrm>
            <a:off x="874713" y="3477503"/>
            <a:ext cx="10781827" cy="18153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>
                <a:solidFill>
                  <a:prstClr val="black"/>
                </a:solidFill>
              </a:rPr>
              <a:t>Ecologische impact</a:t>
            </a:r>
          </a:p>
          <a:p>
            <a:endParaRPr lang="nl-NL" sz="1800" dirty="0">
              <a:solidFill>
                <a:prstClr val="black"/>
              </a:solidFill>
            </a:endParaRPr>
          </a:p>
          <a:p>
            <a:endParaRPr lang="nl-NL" sz="1800" dirty="0"/>
          </a:p>
        </p:txBody>
      </p:sp>
      <p:pic>
        <p:nvPicPr>
          <p:cNvPr id="7" name="Picture 2" descr="U:\WERK\afdeling_algemeen\divers\afscheidGerard\baggeren\Baggeren_verspreiden Veerroute AML (1)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526799"/>
            <a:ext cx="3831201" cy="25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321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Effecten van veerdammen op ecosysteem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1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36</a:t>
            </a:fld>
            <a:endParaRPr lang="nl-NL"/>
          </a:p>
        </p:txBody>
      </p:sp>
      <p:pic>
        <p:nvPicPr>
          <p:cNvPr id="6" name="Picture 2" descr="U:\WERK\afdeling_algemeen\divers\afscheidGerard\dijk_kwelder\20180822 Am Holwerd veerdam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85" y="1813320"/>
            <a:ext cx="6470640" cy="431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771C607-3FB6-45B2-AC69-499B1580F9EC}"/>
              </a:ext>
            </a:extLst>
          </p:cNvPr>
          <p:cNvSpPr txBox="1"/>
          <p:nvPr/>
        </p:nvSpPr>
        <p:spPr>
          <a:xfrm>
            <a:off x="7697357" y="2122178"/>
            <a:ext cx="4142218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Effecten veerdammen:</a:t>
            </a:r>
          </a:p>
          <a:p>
            <a:pPr marL="171450" indent="-171450">
              <a:buFontTx/>
              <a:buChar char="-"/>
            </a:pPr>
            <a:r>
              <a:rPr lang="nl-NL" sz="1200" dirty="0"/>
              <a:t>Directe vernietiging natuurlijk habitat</a:t>
            </a:r>
          </a:p>
          <a:p>
            <a:pPr marL="171450" indent="-171450">
              <a:buFontTx/>
              <a:buChar char="-"/>
            </a:pPr>
            <a:r>
              <a:rPr lang="nl-NL" sz="1200" dirty="0"/>
              <a:t>Vanwege impact op </a:t>
            </a:r>
            <a:r>
              <a:rPr lang="nl-NL" sz="1200" dirty="0" err="1"/>
              <a:t>hydro</a:t>
            </a:r>
            <a:r>
              <a:rPr lang="nl-NL" sz="1200" dirty="0"/>
              <a:t>- en </a:t>
            </a:r>
            <a:r>
              <a:rPr lang="nl-NL" sz="1200" dirty="0" err="1"/>
              <a:t>morfodynamiek</a:t>
            </a:r>
            <a:r>
              <a:rPr lang="nl-NL" sz="1200" dirty="0"/>
              <a:t> veranderen omringende </a:t>
            </a:r>
            <a:r>
              <a:rPr lang="nl-NL" sz="1200" dirty="0" err="1"/>
              <a:t>habitats</a:t>
            </a:r>
            <a:r>
              <a:rPr lang="nl-NL" sz="1200" dirty="0"/>
              <a:t> (geulen, platen, kwelders)</a:t>
            </a:r>
          </a:p>
          <a:p>
            <a:pPr marL="171450" indent="-171450">
              <a:buFontTx/>
              <a:buChar char="-"/>
            </a:pPr>
            <a:r>
              <a:rPr lang="nl-NL" sz="1200" dirty="0"/>
              <a:t>Lichtuitstraling</a:t>
            </a:r>
          </a:p>
          <a:p>
            <a:pPr marL="171450" indent="-171450">
              <a:buFontTx/>
              <a:buChar char="-"/>
            </a:pPr>
            <a:r>
              <a:rPr lang="nl-NL" sz="1200" dirty="0"/>
              <a:t>Geluid</a:t>
            </a:r>
          </a:p>
          <a:p>
            <a:pPr marL="171450" indent="-171450">
              <a:buFontTx/>
              <a:buChar char="-"/>
            </a:pPr>
            <a:r>
              <a:rPr lang="nl-NL" sz="1200" dirty="0"/>
              <a:t>Verstoring</a:t>
            </a:r>
          </a:p>
          <a:p>
            <a:pPr marL="171450" indent="-171450">
              <a:buFontTx/>
              <a:buChar char="-"/>
            </a:pPr>
            <a:r>
              <a:rPr lang="nl-NL" sz="1200" dirty="0" err="1"/>
              <a:t>etc</a:t>
            </a:r>
            <a:endParaRPr lang="nl-NL" sz="1200" dirty="0"/>
          </a:p>
          <a:p>
            <a:pPr marL="171450" indent="-171450">
              <a:buFontTx/>
              <a:buChar char="-"/>
            </a:pP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492008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14" y="2276066"/>
            <a:ext cx="5786478" cy="37087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5FAD42-0A8A-48CF-96BF-8506AC60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84" y="1173955"/>
            <a:ext cx="10819651" cy="573088"/>
          </a:xfrm>
        </p:spPr>
        <p:txBody>
          <a:bodyPr>
            <a:normAutofit/>
          </a:bodyPr>
          <a:lstStyle/>
          <a:p>
            <a:r>
              <a:rPr lang="nl-NL" dirty="0"/>
              <a:t>Er wordt veel sediment gebaggerd en verspreid in de Waddenzee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771C607-3FB6-45B2-AC69-499B1580F9EC}"/>
              </a:ext>
            </a:extLst>
          </p:cNvPr>
          <p:cNvSpPr txBox="1"/>
          <p:nvPr/>
        </p:nvSpPr>
        <p:spPr>
          <a:xfrm>
            <a:off x="7697357" y="2122178"/>
            <a:ext cx="3853692" cy="40164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Slibonderzoek en Passende beoordeeldeling</a:t>
            </a:r>
            <a:r>
              <a:rPr kumimoji="0" lang="nl-NL" sz="1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 </a:t>
            </a: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2016:</a:t>
            </a:r>
            <a:r>
              <a:rPr lang="nl-NL" sz="1200" dirty="0"/>
              <a:t> Alleen lokale effecten van bodemberoering op de slibconcentraties, op niveau van gehele Waddenzee zijn deze effecten vrij klein in vergelijking met de natuurlijke slibdynamiek.</a:t>
            </a:r>
          </a:p>
          <a:p>
            <a:pPr lvl="0"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/>
            </a:r>
            <a:b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</a:b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(A&amp;W, 2020 en metingen Waterproof, 2019):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3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Baggeren en verspreiden leidt in slibrijke delen tot </a:t>
            </a:r>
            <a:r>
              <a:rPr kumimoji="0" lang="nl-NL" sz="120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lokaal sterke vertroebeling </a:t>
            </a: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(zie vaarweg Ameland en Eems)</a:t>
            </a:r>
            <a:r>
              <a:rPr kumimoji="0" lang="nl-NL" sz="1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 </a:t>
            </a:r>
            <a:r>
              <a:rPr lang="nl-NL" sz="1200" dirty="0"/>
              <a:t>en daarmee tot lagere primaire productie.</a:t>
            </a:r>
            <a:endParaRPr kumimoji="0" lang="nl-NL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Baggeren en verspreiden zorgen voor lokale verstoring van bodemleven.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200" dirty="0">
                <a:latin typeface="Franklin Gothic Book"/>
              </a:rPr>
              <a:t>Bij verspreiden kan hersteltijd van bodemorganismen enige jaren zijn.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Bij baggeren duurt het herstel van bodemorganismen 5-15 jaar.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Bij </a:t>
            </a:r>
            <a:r>
              <a:rPr lang="nl-NL" sz="1200" dirty="0">
                <a:latin typeface="Franklin Gothic Book"/>
              </a:rPr>
              <a:t>jaarlijks baggeren/verspreiden treedt dus geen herstel op.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/>
            </a:r>
            <a:b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</a:b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Bij</a:t>
            </a:r>
            <a:r>
              <a:rPr kumimoji="0" lang="nl-NL" sz="12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 toenemend baggerwerk nemen ecologische effecten navenant toe.</a:t>
            </a:r>
            <a:endParaRPr kumimoji="0" lang="nl-NL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562CA3-0DF9-F24F-B1FE-9904E28B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436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5FAD42-0A8A-48CF-96BF-8506AC60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84" y="1173955"/>
            <a:ext cx="10819651" cy="573088"/>
          </a:xfrm>
        </p:spPr>
        <p:txBody>
          <a:bodyPr>
            <a:normAutofit/>
          </a:bodyPr>
          <a:lstStyle/>
          <a:p>
            <a:r>
              <a:rPr lang="nl-NL" sz="2200" dirty="0"/>
              <a:t>Het bodemleven is in laag-dynamische gebieden gevoeliger voor baggeren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69BFC37-955E-4B61-9D51-29FAB9CCA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9292" y="2260549"/>
            <a:ext cx="5860346" cy="3832276"/>
          </a:xfr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F17794A8-986B-4EE4-86EE-F3542C8965AF}"/>
              </a:ext>
            </a:extLst>
          </p:cNvPr>
          <p:cNvSpPr/>
          <p:nvPr/>
        </p:nvSpPr>
        <p:spPr>
          <a:xfrm>
            <a:off x="2319652" y="3904447"/>
            <a:ext cx="381000" cy="393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FD2752FB-C527-4975-AA23-F6F7922BA910}"/>
              </a:ext>
            </a:extLst>
          </p:cNvPr>
          <p:cNvSpPr/>
          <p:nvPr/>
        </p:nvSpPr>
        <p:spPr>
          <a:xfrm>
            <a:off x="3330404" y="3158461"/>
            <a:ext cx="381000" cy="393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372AF861-579F-425A-9BD8-BD3960296ABD}"/>
              </a:ext>
            </a:extLst>
          </p:cNvPr>
          <p:cNvSpPr/>
          <p:nvPr/>
        </p:nvSpPr>
        <p:spPr>
          <a:xfrm>
            <a:off x="4112747" y="2974138"/>
            <a:ext cx="251654" cy="2160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771C607-3FB6-45B2-AC69-499B1580F9EC}"/>
              </a:ext>
            </a:extLst>
          </p:cNvPr>
          <p:cNvSpPr txBox="1"/>
          <p:nvPr/>
        </p:nvSpPr>
        <p:spPr>
          <a:xfrm>
            <a:off x="8148637" y="2276475"/>
            <a:ext cx="319407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200" dirty="0">
                <a:latin typeface="Franklin Gothic Book"/>
              </a:rPr>
              <a:t>In laag-dynamische gebieden bevinden zich gevoeliger soorten, die bovendien langzamer herstellen.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200" dirty="0">
              <a:latin typeface="Franklin Gothic Book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200" dirty="0">
                <a:latin typeface="Franklin Gothic Book"/>
              </a:rPr>
              <a:t>Laag-dynamische gebieden bevinden zich in de buurt van het vasteland. Juist daar wordt vaak en steeds meer gebaggerd.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EC4E156-2DB2-6C4A-8A95-369D2C04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383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188C8-AF54-425E-9679-2C9199E4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0" i="0" dirty="0">
                <a:latin typeface="+mj-lt"/>
              </a:rPr>
              <a:t>Varen en baggeren in de Waddenzee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nl-NL" sz="2400" dirty="0">
              <a:solidFill>
                <a:prstClr val="black"/>
              </a:solidFill>
            </a:endParaRPr>
          </a:p>
          <a:p>
            <a:endParaRPr lang="nl-NL" sz="2400" dirty="0">
              <a:solidFill>
                <a:prstClr val="black"/>
              </a:solidFill>
            </a:endParaRPr>
          </a:p>
          <a:p>
            <a:endParaRPr lang="nl-NL" sz="2400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 txBox="1">
            <a:spLocks/>
          </p:cNvSpPr>
          <p:nvPr/>
        </p:nvSpPr>
        <p:spPr>
          <a:xfrm>
            <a:off x="874713" y="3477503"/>
            <a:ext cx="10781827" cy="18153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>
                <a:solidFill>
                  <a:prstClr val="black"/>
                </a:solidFill>
              </a:rPr>
              <a:t>Klimaatontwikkelingen &amp; zeespiegelstijging</a:t>
            </a:r>
          </a:p>
          <a:p>
            <a:endParaRPr lang="nl-NL" sz="1800" dirty="0">
              <a:solidFill>
                <a:prstClr val="black"/>
              </a:solidFill>
            </a:endParaRPr>
          </a:p>
          <a:p>
            <a:endParaRPr lang="nl-NL" sz="1800" dirty="0"/>
          </a:p>
        </p:txBody>
      </p:sp>
      <p:pic>
        <p:nvPicPr>
          <p:cNvPr id="6" name="Picture 5" descr="U:\WERK\Vaargeulen_havens\Vaarweg_Ameland\kaarten_data\luchtfoto's\april2019\RWSNN_AML 0J9A6126 (30).JPG">
            <a:extLst>
              <a:ext uri="{FF2B5EF4-FFF2-40B4-BE49-F238E27FC236}">
                <a16:creationId xmlns:a16="http://schemas.microsoft.com/office/drawing/2014/main" id="{5352F03C-41E3-B448-ADCF-B392C3D7E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3956750"/>
            <a:ext cx="3173819" cy="211587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924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74713" y="949102"/>
            <a:ext cx="10515600" cy="573088"/>
          </a:xfrm>
        </p:spPr>
        <p:txBody>
          <a:bodyPr>
            <a:normAutofit fontScale="90000"/>
          </a:bodyPr>
          <a:lstStyle/>
          <a:p>
            <a:r>
              <a:rPr lang="nl-NL" altLang="nl-NL" dirty="0"/>
              <a:t>Uitgangspunten vaargeulonderhoud Waddenzee</a:t>
            </a:r>
            <a:br>
              <a:rPr lang="nl-NL" altLang="nl-NL" dirty="0"/>
            </a:br>
            <a:r>
              <a:rPr lang="nl-NL" sz="1600" dirty="0"/>
              <a:t>(Belegd in Structuurvisie Waddenzee, Beheerplan Natura2000, </a:t>
            </a:r>
            <a:r>
              <a:rPr lang="nl-NL" sz="1600" dirty="0" err="1"/>
              <a:t>etc</a:t>
            </a:r>
            <a:r>
              <a:rPr lang="nl-NL" sz="1600" dirty="0"/>
              <a:t>)</a:t>
            </a:r>
            <a:r>
              <a:rPr lang="nl-NL" dirty="0"/>
              <a:t/>
            </a:r>
            <a:br>
              <a:rPr lang="nl-NL" dirty="0"/>
            </a:br>
            <a:r>
              <a:rPr lang="nl-NL" altLang="nl-NL" dirty="0"/>
              <a:t/>
            </a:r>
            <a:br>
              <a:rPr lang="nl-NL" altLang="nl-NL" dirty="0"/>
            </a:b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892185" y="1813320"/>
            <a:ext cx="10425103" cy="427950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nl-NL" sz="1700" dirty="0"/>
              <a:t>Baggeren zo beperkt mogelijk in omvang, moet natuurlijke morfologische ontwikkeling volgen ..</a:t>
            </a:r>
            <a:br>
              <a:rPr lang="nl-NL" sz="1700" dirty="0"/>
            </a:br>
            <a:r>
              <a:rPr lang="nl-NL" sz="1700" dirty="0"/>
              <a:t/>
            </a:r>
            <a:br>
              <a:rPr lang="nl-NL" sz="1700" dirty="0"/>
            </a:br>
            <a:r>
              <a:rPr lang="nl-NL" sz="1700" dirty="0"/>
              <a:t>(Beheerplan Natura 2000: maximaal 3,67 miljoen m</a:t>
            </a:r>
            <a:r>
              <a:rPr lang="nl-NL" sz="1700" baseline="30000" dirty="0"/>
              <a:t>3</a:t>
            </a:r>
            <a:r>
              <a:rPr lang="nl-NL" sz="1700" dirty="0"/>
              <a:t>/jaar)</a:t>
            </a:r>
          </a:p>
          <a:p>
            <a:pPr>
              <a:defRPr/>
            </a:pPr>
            <a:endParaRPr lang="nl-NL" sz="1400" dirty="0"/>
          </a:p>
          <a:p>
            <a:pPr>
              <a:defRPr/>
            </a:pPr>
            <a:r>
              <a:rPr lang="nl-NL" sz="1500" dirty="0"/>
              <a:t>Bereikbaarheid eilanden en havens gegarandeerd bij gemiddelde tij-/weerscondities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500" dirty="0"/>
              <a:t>Middels baggeren worden (minimale) streefdiepten en streefbreedten in stand gehouden.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500" dirty="0"/>
              <a:t>Als onderhoudsmarge zijn maximale breedten en diepten vastgesteld.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500" dirty="0">
                <a:sym typeface="Wingdings" panose="05000000000000000000" pitchFamily="2" charset="2"/>
              </a:rPr>
              <a:t>Gebiedsagenda 2050: streeft naar verminderen baggervolumes, maar tegelijk afmetingen handhaven.</a:t>
            </a:r>
          </a:p>
          <a:p>
            <a:pPr>
              <a:defRPr/>
            </a:pPr>
            <a:endParaRPr lang="nl-NL" sz="1500" dirty="0"/>
          </a:p>
          <a:p>
            <a:pPr>
              <a:defRPr/>
            </a:pPr>
            <a:r>
              <a:rPr lang="nl-NL" sz="1500" dirty="0"/>
              <a:t>Verspreiden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500" dirty="0"/>
              <a:t>Alleen op vastgestelde verspreidingslocaties of ‘op stroom’ in (omgeving van) baggervak.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500" dirty="0"/>
              <a:t>Minimale afstanden tot ecologisch waardevolle gebieden (zoals broed- en rustgebieden, rust- en zoogplaatsen zeehonden…).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nl-NL" sz="1500" dirty="0"/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nl-NL" sz="1500" dirty="0"/>
          </a:p>
          <a:p>
            <a:pPr>
              <a:defRPr/>
            </a:pPr>
            <a:r>
              <a:rPr lang="nl-NL" sz="1500" dirty="0"/>
              <a:t>Gebiedsagenda 2050 Wadden, Concept Nationaal Waterprogramma: </a:t>
            </a:r>
            <a:r>
              <a:rPr lang="nl-NL" sz="1500" b="1" dirty="0"/>
              <a:t>komen tot duurzamere bereikbaarheid 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500" dirty="0"/>
              <a:t>Goede en betrouwbare bereikbaarheid als basisvoorziening voor bewoners, bezoekers, en voorwaarde voor goed vestigingsklimaat. 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500" dirty="0"/>
              <a:t>Echter: mobiliteit verduurzamen en bereikbaarheid op de lange termijn garanderen, rekening houdend met gevolgen van klimaatverandering, met zo min mogelijk impact op de natuur.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6412E92-E3A2-3F4D-ACA8-09E75282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4</a:t>
            </a:fld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D3917C6-C8EC-284C-8C3A-3D36A77D6F64}"/>
              </a:ext>
            </a:extLst>
          </p:cNvPr>
          <p:cNvSpPr txBox="1"/>
          <p:nvPr/>
        </p:nvSpPr>
        <p:spPr>
          <a:xfrm rot="20839564">
            <a:off x="6842397" y="5268033"/>
            <a:ext cx="391570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000" dirty="0">
                <a:solidFill>
                  <a:srgbClr val="FF0000"/>
                </a:solidFill>
                <a:latin typeface="Franklin Gothic Book"/>
              </a:rPr>
              <a:t>Kan dat? Wat is er aan de hand??</a:t>
            </a:r>
          </a:p>
        </p:txBody>
      </p:sp>
    </p:spTree>
    <p:extLst>
      <p:ext uri="{BB962C8B-B14F-4D97-AF65-F5344CB8AC3E}">
        <p14:creationId xmlns:p14="http://schemas.microsoft.com/office/powerpoint/2010/main" val="38432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531174-57B8-401F-853F-AB82C38DC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200" dirty="0"/>
              <a:t>Sedimentatie en zeespiegelstijging in de Waddenzee i.r.t. vaargeulbeheer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8DC56A-6199-41C2-8231-4F5CB74A5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Sedimentatie versus zeespiegelstijging: balans bepaalt ligging wadbodem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Historie van deze balans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Voorspelling zeespiegelstijging: mondiaal versus Noordzeegebied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Hoe reageert de sedimentatie?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Wat gebeurt er met de balans: rest van deze eeuw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Gevoelige gebieden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Samenvatting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8148B33-24E9-924F-A196-2172BE46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393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03BCD-EABB-4327-96BD-2042D6CF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17488"/>
            <a:ext cx="11179629" cy="573088"/>
          </a:xfrm>
        </p:spPr>
        <p:txBody>
          <a:bodyPr>
            <a:normAutofit fontScale="90000"/>
          </a:bodyPr>
          <a:lstStyle/>
          <a:p>
            <a:r>
              <a:rPr lang="nl-NL" sz="2200" dirty="0"/>
              <a:t>Resumerend: </a:t>
            </a:r>
            <a:r>
              <a:rPr lang="nl-NL" sz="2200" dirty="0" err="1"/>
              <a:t>wadbodem</a:t>
            </a:r>
            <a:r>
              <a:rPr lang="nl-NL" sz="2200" dirty="0"/>
              <a:t> stijgt sneller dan zeespiegel, het snelst langs vasteland en in ‘afgedamde’ geulen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9813FC3-B9AF-4EB5-9521-36A08B99E7FF}"/>
              </a:ext>
            </a:extLst>
          </p:cNvPr>
          <p:cNvSpPr txBox="1"/>
          <p:nvPr/>
        </p:nvSpPr>
        <p:spPr>
          <a:xfrm>
            <a:off x="8148639" y="2274335"/>
            <a:ext cx="3168649" cy="138499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Gemiddelde trend: </a:t>
            </a:r>
          </a:p>
          <a:p>
            <a:r>
              <a:rPr lang="nl-NL" sz="1200" dirty="0"/>
              <a:t>per jaar ca. 3 mm </a:t>
            </a:r>
            <a:r>
              <a:rPr lang="nl-NL" sz="1200" b="1" dirty="0"/>
              <a:t>snellere</a:t>
            </a:r>
            <a:r>
              <a:rPr lang="nl-NL" sz="1200" dirty="0"/>
              <a:t> stijging van wadbodem dan zeespiegel</a:t>
            </a:r>
          </a:p>
          <a:p>
            <a:endParaRPr lang="nl-NL" sz="1200" dirty="0"/>
          </a:p>
          <a:p>
            <a:r>
              <a:rPr lang="nl-NL" sz="1200" dirty="0"/>
              <a:t>Hoofdoorzaken: </a:t>
            </a:r>
          </a:p>
          <a:p>
            <a:r>
              <a:rPr lang="nl-NL" sz="1200" dirty="0"/>
              <a:t>afsluitingen in de 20</a:t>
            </a:r>
            <a:r>
              <a:rPr lang="nl-NL" sz="1200" baseline="30000" dirty="0"/>
              <a:t>e</a:t>
            </a:r>
            <a:r>
              <a:rPr lang="nl-NL" sz="1200" dirty="0"/>
              <a:t> eeuw en bedijkingen door de eeuwen heen → extra sedimentatie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0AE2F842-E8DD-054F-A17E-3AA27A2DCFFD}"/>
              </a:ext>
            </a:extLst>
          </p:cNvPr>
          <p:cNvGrpSpPr/>
          <p:nvPr/>
        </p:nvGrpSpPr>
        <p:grpSpPr>
          <a:xfrm>
            <a:off x="1235075" y="2060576"/>
            <a:ext cx="6633018" cy="3513880"/>
            <a:chOff x="1235075" y="2060575"/>
            <a:chExt cx="6913563" cy="3662501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244D316-EA9D-4247-8C11-57271A461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075" y="2060575"/>
              <a:ext cx="6796051" cy="3431669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1831A2E1-EE92-4979-A82E-3A867CB677EA}"/>
                </a:ext>
              </a:extLst>
            </p:cNvPr>
            <p:cNvSpPr txBox="1"/>
            <p:nvPr/>
          </p:nvSpPr>
          <p:spPr>
            <a:xfrm>
              <a:off x="5126778" y="5492244"/>
              <a:ext cx="87435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meter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A0B3C9F9-D906-7940-8ACD-02D4B2910D74}"/>
                </a:ext>
              </a:extLst>
            </p:cNvPr>
            <p:cNvSpPr txBox="1"/>
            <p:nvPr/>
          </p:nvSpPr>
          <p:spPr>
            <a:xfrm>
              <a:off x="7500491" y="5492244"/>
              <a:ext cx="6481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l-NL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meter</a:t>
              </a:r>
            </a:p>
          </p:txBody>
        </p:sp>
      </p:grp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31791452-F0E4-CD48-9FB1-51842DAD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2632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CB805-F4F4-49E8-A545-F803EBB8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84" y="1173955"/>
            <a:ext cx="10768188" cy="573088"/>
          </a:xfrm>
        </p:spPr>
        <p:txBody>
          <a:bodyPr>
            <a:normAutofit/>
          </a:bodyPr>
          <a:lstStyle/>
          <a:p>
            <a:r>
              <a:rPr lang="nl-NL" sz="2200" dirty="0"/>
              <a:t>Maar de zeespiegelstijging gaat versnellen (ref.: IPCC-rapport AR6, augustus 2021)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4A06A2-DFDA-1A45-9696-2F6D59EE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42</a:t>
            </a:fld>
            <a:endParaRPr lang="nl-NL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80F6D4CB-4916-4A93-A1A5-3BB60E2D1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2184" y="1747043"/>
            <a:ext cx="8460547" cy="4452920"/>
          </a:xfr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4AE0007-EC74-4132-A838-38EE48F815E4}"/>
              </a:ext>
            </a:extLst>
          </p:cNvPr>
          <p:cNvSpPr txBox="1"/>
          <p:nvPr/>
        </p:nvSpPr>
        <p:spPr>
          <a:xfrm>
            <a:off x="9478537" y="1966990"/>
            <a:ext cx="2431978" cy="2215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dirty="0"/>
              <a:t>Versnelling afhankelijk van mondiaal emissiescenario broeikasgassen</a:t>
            </a:r>
          </a:p>
          <a:p>
            <a:endParaRPr lang="nl-NL" dirty="0"/>
          </a:p>
          <a:p>
            <a:r>
              <a:rPr lang="nl-NL" dirty="0"/>
              <a:t>Niettemin: tot ca. 2050 beperkt t.o.v. 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dirty="0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571EB7D-743D-4F0C-B149-E08E059B0511}"/>
              </a:ext>
            </a:extLst>
          </p:cNvPr>
          <p:cNvCxnSpPr>
            <a:cxnSpLocks/>
          </p:cNvCxnSpPr>
          <p:nvPr/>
        </p:nvCxnSpPr>
        <p:spPr>
          <a:xfrm>
            <a:off x="4365266" y="5110958"/>
            <a:ext cx="3351378" cy="0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raccolade 11">
            <a:extLst>
              <a:ext uri="{FF2B5EF4-FFF2-40B4-BE49-F238E27FC236}">
                <a16:creationId xmlns:a16="http://schemas.microsoft.com/office/drawing/2014/main" id="{30406A51-7BF3-44D0-B7CD-289F7CC6C630}"/>
              </a:ext>
            </a:extLst>
          </p:cNvPr>
          <p:cNvSpPr/>
          <p:nvPr/>
        </p:nvSpPr>
        <p:spPr>
          <a:xfrm>
            <a:off x="5629523" y="4643563"/>
            <a:ext cx="135173" cy="481568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Boog 13">
            <a:extLst>
              <a:ext uri="{FF2B5EF4-FFF2-40B4-BE49-F238E27FC236}">
                <a16:creationId xmlns:a16="http://schemas.microsoft.com/office/drawing/2014/main" id="{F7840E04-6BA6-42AC-853B-16889F93308A}"/>
              </a:ext>
            </a:extLst>
          </p:cNvPr>
          <p:cNvSpPr/>
          <p:nvPr/>
        </p:nvSpPr>
        <p:spPr>
          <a:xfrm>
            <a:off x="5332228" y="4880344"/>
            <a:ext cx="865096" cy="739672"/>
          </a:xfrm>
          <a:prstGeom prst="arc">
            <a:avLst>
              <a:gd name="adj1" fmla="val 16200000"/>
              <a:gd name="adj2" fmla="val 21409676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A01B699-9936-45AB-A9CF-319A0DB0E2B4}"/>
              </a:ext>
            </a:extLst>
          </p:cNvPr>
          <p:cNvSpPr txBox="1"/>
          <p:nvPr/>
        </p:nvSpPr>
        <p:spPr>
          <a:xfrm>
            <a:off x="5869171" y="5138896"/>
            <a:ext cx="123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2060"/>
                </a:solidFill>
              </a:rPr>
              <a:t>Enige dm</a:t>
            </a:r>
          </a:p>
        </p:txBody>
      </p:sp>
    </p:spTree>
    <p:extLst>
      <p:ext uri="{BB962C8B-B14F-4D97-AF65-F5344CB8AC3E}">
        <p14:creationId xmlns:p14="http://schemas.microsoft.com/office/powerpoint/2010/main" val="878215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841CC-85F0-4447-9440-79FBBEFC3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Inmiddels ook bevestigd: mondiaal gemiddelde versnelling</a:t>
            </a:r>
            <a:br>
              <a:rPr lang="nl-NL" dirty="0"/>
            </a:br>
            <a:r>
              <a:rPr lang="en-US" dirty="0">
                <a:solidFill>
                  <a:prstClr val="black"/>
                </a:solidFill>
                <a:latin typeface="Franklin Gothic Book"/>
              </a:rPr>
              <a:t/>
            </a:r>
            <a:br>
              <a:rPr lang="en-US" dirty="0">
                <a:solidFill>
                  <a:prstClr val="black"/>
                </a:solidFill>
                <a:latin typeface="Franklin Gothic Book"/>
              </a:rPr>
            </a:br>
            <a:r>
              <a:rPr lang="nl-NL" dirty="0"/>
              <a:t>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1C96B5-8788-9245-950D-9E28DD948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5" y="1813320"/>
            <a:ext cx="10515600" cy="247255"/>
          </a:xfrm>
        </p:spPr>
        <p:txBody>
          <a:bodyPr>
            <a:normAutofit/>
          </a:bodyPr>
          <a:lstStyle/>
          <a:p>
            <a:r>
              <a:rPr lang="nl-NL" sz="1050" dirty="0"/>
              <a:t>Ref.: Special Report on </a:t>
            </a:r>
            <a:r>
              <a:rPr lang="nl-NL" sz="1050" dirty="0" err="1"/>
              <a:t>the</a:t>
            </a:r>
            <a:r>
              <a:rPr lang="nl-NL" sz="1050" dirty="0"/>
              <a:t> Ocean </a:t>
            </a:r>
            <a:r>
              <a:rPr lang="nl-NL" sz="1050" dirty="0" err="1"/>
              <a:t>and</a:t>
            </a:r>
            <a:r>
              <a:rPr lang="nl-NL" sz="1050" dirty="0"/>
              <a:t> </a:t>
            </a:r>
            <a:r>
              <a:rPr lang="nl-NL" sz="1050" dirty="0" err="1"/>
              <a:t>Cryosphere</a:t>
            </a:r>
            <a:r>
              <a:rPr lang="nl-NL" sz="1050" dirty="0"/>
              <a:t> in a </a:t>
            </a:r>
            <a:r>
              <a:rPr lang="nl-NL" sz="1050" dirty="0" err="1"/>
              <a:t>Changing</a:t>
            </a:r>
            <a:r>
              <a:rPr lang="nl-NL" sz="1050" dirty="0"/>
              <a:t> </a:t>
            </a:r>
            <a:r>
              <a:rPr lang="nl-NL" sz="1050" dirty="0" err="1"/>
              <a:t>Climate</a:t>
            </a:r>
            <a:r>
              <a:rPr lang="nl-NL" sz="1050" dirty="0"/>
              <a:t> (SROCC, september 2020)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AF8A75E-2450-4728-AA71-7F3EB81A5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6" y="2276475"/>
            <a:ext cx="5980888" cy="3819224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59A019A-26C8-41DA-AEEA-C808E277224D}"/>
              </a:ext>
            </a:extLst>
          </p:cNvPr>
          <p:cNvSpPr/>
          <p:nvPr/>
        </p:nvSpPr>
        <p:spPr>
          <a:xfrm>
            <a:off x="8148638" y="2274334"/>
            <a:ext cx="3168649" cy="1200329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</a:rPr>
              <a:t>Mondiaal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gemiddelde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zeespiegelstijging</a:t>
            </a:r>
            <a:r>
              <a:rPr lang="en-US" sz="1200" dirty="0">
                <a:solidFill>
                  <a:prstClr val="black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1901 - 1990</a:t>
            </a:r>
            <a:r>
              <a:rPr lang="en-US" sz="1200" dirty="0"/>
              <a:t>: 1.4 mm per </a:t>
            </a:r>
            <a:r>
              <a:rPr lang="en-US" sz="1200" dirty="0" err="1"/>
              <a:t>jaar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2006 - 2015: 3.6 mm </a:t>
            </a:r>
            <a:r>
              <a:rPr lang="en-US" sz="1200" dirty="0">
                <a:solidFill>
                  <a:prstClr val="black"/>
                </a:solidFill>
              </a:rPr>
              <a:t>per </a:t>
            </a:r>
            <a:r>
              <a:rPr lang="en-US" sz="1200" dirty="0" err="1">
                <a:solidFill>
                  <a:prstClr val="black"/>
                </a:solidFill>
              </a:rPr>
              <a:t>jaar</a:t>
            </a:r>
            <a:endParaRPr lang="en-US" sz="1200" dirty="0">
              <a:solidFill>
                <a:prstClr val="black"/>
              </a:solidFill>
            </a:endParaRPr>
          </a:p>
          <a:p>
            <a:pPr lvl="0"/>
            <a:endParaRPr lang="en-US" sz="1200" dirty="0">
              <a:solidFill>
                <a:prstClr val="black"/>
              </a:solidFill>
            </a:endParaRPr>
          </a:p>
          <a:p>
            <a:pPr lvl="0"/>
            <a:r>
              <a:rPr lang="en-US" sz="1200" dirty="0" err="1">
                <a:solidFill>
                  <a:prstClr val="black"/>
                </a:solidFill>
              </a:rPr>
              <a:t>Deze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versnelling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komt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vooral</a:t>
            </a:r>
            <a:r>
              <a:rPr lang="en-US" sz="1200" dirty="0">
                <a:solidFill>
                  <a:prstClr val="black"/>
                </a:solidFill>
              </a:rPr>
              <a:t> door afsmelting van </a:t>
            </a:r>
            <a:r>
              <a:rPr lang="en-US" sz="1200" dirty="0" err="1">
                <a:solidFill>
                  <a:prstClr val="black"/>
                </a:solidFill>
              </a:rPr>
              <a:t>landijs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C4DA5AA-FE2B-4141-AA58-4A603995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7162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3E910-D4A0-43B2-9B25-3D99DC00E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1800" dirty="0"/>
              <a:t>Maar… waarnemingen: </a:t>
            </a:r>
            <a:r>
              <a:rPr lang="nl-NL" sz="1800" i="1" dirty="0"/>
              <a:t>geen</a:t>
            </a:r>
            <a:r>
              <a:rPr lang="nl-NL" sz="1800" dirty="0"/>
              <a:t> versnelling langs Nederlandse kust, vooral Waddenzee blijft achter</a:t>
            </a:r>
            <a:br>
              <a:rPr lang="nl-NL" sz="1800" dirty="0"/>
            </a:br>
            <a:r>
              <a:rPr lang="nl-NL" sz="1800" dirty="0">
                <a:solidFill>
                  <a:prstClr val="black"/>
                </a:solidFill>
                <a:latin typeface="Franklin Gothic Book"/>
              </a:rPr>
              <a:t/>
            </a:r>
            <a:br>
              <a:rPr lang="nl-NL" sz="1800" dirty="0">
                <a:solidFill>
                  <a:prstClr val="black"/>
                </a:solidFill>
                <a:latin typeface="Franklin Gothic Book"/>
              </a:rPr>
            </a:br>
            <a:endParaRPr lang="nl-NL" sz="1800" dirty="0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7EE9965A-C324-4DFA-BE58-F8E7F82DA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-397211" y="2060575"/>
            <a:ext cx="8545849" cy="403225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DA0CCCC-EAC4-41DC-AC69-C26AD5B41791}"/>
              </a:ext>
            </a:extLst>
          </p:cNvPr>
          <p:cNvSpPr txBox="1"/>
          <p:nvPr/>
        </p:nvSpPr>
        <p:spPr>
          <a:xfrm>
            <a:off x="8148638" y="2262909"/>
            <a:ext cx="3168649" cy="230832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Trend zeespiegelstijging sinds 1890 = ca. 2 mm per jaar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200" dirty="0">
              <a:latin typeface="Franklin Gothic Book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NL" sz="1200" dirty="0"/>
              <a:t>Waddenacademie, juni 2020 (B. van Hurk/T. Geertsema): Nog geen verandering te zien in de (grote) ruis die veroorzaakt wordt door stormen e.d.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l-NL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NB: zeespiegelstijging in de Waddenzee nog wat lager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1200" dirty="0">
              <a:latin typeface="Franklin Gothic Book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</a:rPr>
              <a:t>Oorzaken divers/niet geheel duidelijk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FD6BED33-E6C4-2B45-A532-53A49EF4D2BA}"/>
              </a:ext>
            </a:extLst>
          </p:cNvPr>
          <p:cNvSpPr txBox="1">
            <a:spLocks/>
          </p:cNvSpPr>
          <p:nvPr/>
        </p:nvSpPr>
        <p:spPr>
          <a:xfrm>
            <a:off x="892185" y="1813320"/>
            <a:ext cx="10515600" cy="2472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50" dirty="0"/>
              <a:t>Ref.: Zeespiegelmonitor 2018, F. Baart et al., </a:t>
            </a:r>
            <a:r>
              <a:rPr lang="nl-NL" sz="1050" dirty="0" err="1"/>
              <a:t>Deltares</a:t>
            </a:r>
            <a:r>
              <a:rPr lang="nl-NL" sz="1050" dirty="0"/>
              <a:t>, 2019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72BC19-1276-CE42-8A47-17DACE4A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44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253" y="4773567"/>
            <a:ext cx="4121193" cy="11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54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45</a:t>
            </a:fld>
            <a:endParaRPr lang="nl-NL"/>
          </a:p>
        </p:txBody>
      </p:sp>
      <p:grpSp>
        <p:nvGrpSpPr>
          <p:cNvPr id="5" name="Groep 4"/>
          <p:cNvGrpSpPr/>
          <p:nvPr/>
        </p:nvGrpSpPr>
        <p:grpSpPr>
          <a:xfrm>
            <a:off x="1209896" y="2020516"/>
            <a:ext cx="5974673" cy="4072309"/>
            <a:chOff x="1847379" y="699160"/>
            <a:chExt cx="8342138" cy="588909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568" y="3645025"/>
              <a:ext cx="7924800" cy="294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0418" y="699160"/>
              <a:ext cx="8039099" cy="293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kstvak 7"/>
            <p:cNvSpPr txBox="1"/>
            <p:nvPr/>
          </p:nvSpPr>
          <p:spPr>
            <a:xfrm rot="5400000">
              <a:off x="1002612" y="1550446"/>
              <a:ext cx="2030335" cy="340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nl-NL" sz="1100" b="1" dirty="0">
                  <a:latin typeface="Verdana" pitchFamily="34" charset="0"/>
                </a:rPr>
                <a:t>Bij halen “Parijs”</a:t>
              </a:r>
            </a:p>
          </p:txBody>
        </p:sp>
        <p:sp>
          <p:nvSpPr>
            <p:cNvPr id="9" name="Tekstvak 8"/>
            <p:cNvSpPr txBox="1"/>
            <p:nvPr/>
          </p:nvSpPr>
          <p:spPr>
            <a:xfrm rot="5400000">
              <a:off x="542776" y="4962896"/>
              <a:ext cx="2929957" cy="320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nl-NL" sz="1000" b="1" dirty="0">
                  <a:latin typeface="Verdana" pitchFamily="34" charset="0"/>
                </a:rPr>
                <a:t>Extreme klimaatverandering</a:t>
              </a:r>
            </a:p>
          </p:txBody>
        </p:sp>
        <p:grpSp>
          <p:nvGrpSpPr>
            <p:cNvPr id="10" name="Groep 9"/>
            <p:cNvGrpSpPr/>
            <p:nvPr/>
          </p:nvGrpSpPr>
          <p:grpSpPr>
            <a:xfrm>
              <a:off x="3431704" y="4077072"/>
              <a:ext cx="4445260" cy="2066528"/>
              <a:chOff x="1907704" y="4077072"/>
              <a:chExt cx="4445260" cy="2066528"/>
            </a:xfrm>
          </p:grpSpPr>
          <p:sp>
            <p:nvSpPr>
              <p:cNvPr id="11" name="Ovaal 10"/>
              <p:cNvSpPr/>
              <p:nvPr/>
            </p:nvSpPr>
            <p:spPr bwMode="auto">
              <a:xfrm>
                <a:off x="3995936" y="4077072"/>
                <a:ext cx="1368152" cy="57606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nl-NL" sz="22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2" name="Ovaal 11"/>
              <p:cNvSpPr/>
              <p:nvPr/>
            </p:nvSpPr>
            <p:spPr bwMode="auto">
              <a:xfrm>
                <a:off x="1907704" y="4805536"/>
                <a:ext cx="1368152" cy="57606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nl-NL" sz="22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3" name="Ovaal 12"/>
              <p:cNvSpPr/>
              <p:nvPr/>
            </p:nvSpPr>
            <p:spPr bwMode="auto">
              <a:xfrm>
                <a:off x="3967733" y="4810472"/>
                <a:ext cx="1368152" cy="57606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nl-NL" sz="22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4" name="Ovaal 13"/>
              <p:cNvSpPr/>
              <p:nvPr/>
            </p:nvSpPr>
            <p:spPr bwMode="auto">
              <a:xfrm>
                <a:off x="4984812" y="5517232"/>
                <a:ext cx="1368152" cy="57606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nl-NL" sz="22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5" name="Ovaal 14"/>
              <p:cNvSpPr/>
              <p:nvPr/>
            </p:nvSpPr>
            <p:spPr bwMode="auto">
              <a:xfrm>
                <a:off x="3985124" y="5567536"/>
                <a:ext cx="1368152" cy="57606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nl-NL" sz="22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6" name="Ovaal 15"/>
              <p:cNvSpPr/>
              <p:nvPr/>
            </p:nvSpPr>
            <p:spPr bwMode="auto">
              <a:xfrm>
                <a:off x="1907704" y="5567536"/>
                <a:ext cx="1368152" cy="576064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b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nl-NL" sz="22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</p:grpSp>
      <p:sp>
        <p:nvSpPr>
          <p:cNvPr id="18" name="Tekstvak 17">
            <a:extLst>
              <a:ext uri="{FF2B5EF4-FFF2-40B4-BE49-F238E27FC236}">
                <a16:creationId xmlns:a16="http://schemas.microsoft.com/office/drawing/2014/main" id="{EDA0CCCC-EAC4-41DC-AC69-C26AD5B41791}"/>
              </a:ext>
            </a:extLst>
          </p:cNvPr>
          <p:cNvSpPr txBox="1"/>
          <p:nvPr/>
        </p:nvSpPr>
        <p:spPr>
          <a:xfrm>
            <a:off x="8157483" y="2097088"/>
            <a:ext cx="3159805" cy="83099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Rc = meegroeivermogen van de </a:t>
            </a:r>
            <a:r>
              <a:rPr kumimoji="0" lang="nl-NL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wadbodem</a:t>
            </a: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:</a:t>
            </a:r>
            <a:br>
              <a:rPr kumimoji="0" lang="nl-NL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</a:br>
            <a:endParaRPr lang="nl-NL" sz="1200" dirty="0">
              <a:latin typeface="Franklin Gothic Book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200" dirty="0">
                <a:latin typeface="Franklin Gothic Book"/>
              </a:rPr>
              <a:t>Ruwe modelvoorspellingen 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nl-NL" sz="1200" dirty="0"/>
              <a:t>Ruimtelijke patronen niet inzichtelijk</a:t>
            </a:r>
            <a:endParaRPr lang="nl-NL" sz="1200" dirty="0">
              <a:latin typeface="Franklin Gothic Book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8185150" y="4109056"/>
            <a:ext cx="3168650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Volgens deze berekening zouden omcirkelde bekkens te weinig sediment aangevoerd krijgen, en langzaam kunnen verdrinken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774337" y="1646846"/>
            <a:ext cx="21242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rgbClr val="E89045"/>
                </a:solidFill>
                <a:latin typeface="+mj-lt"/>
              </a:rPr>
              <a:t>(</a:t>
            </a:r>
            <a:r>
              <a:rPr lang="nl-NL" sz="1050" dirty="0" err="1">
                <a:solidFill>
                  <a:srgbClr val="E89045"/>
                </a:solidFill>
                <a:latin typeface="+mj-lt"/>
              </a:rPr>
              <a:t>Rew</a:t>
            </a:r>
            <a:r>
              <a:rPr lang="nl-NL" sz="1050" dirty="0">
                <a:solidFill>
                  <a:srgbClr val="E89045"/>
                </a:solidFill>
                <a:latin typeface="+mj-lt"/>
              </a:rPr>
              <a:t>.: Van der Spek et al, 2018)</a:t>
            </a:r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9642E69-EE56-424F-88A7-B294C83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554" y="847322"/>
            <a:ext cx="10809820" cy="573088"/>
          </a:xfrm>
        </p:spPr>
        <p:txBody>
          <a:bodyPr>
            <a:normAutofit fontScale="90000"/>
          </a:bodyPr>
          <a:lstStyle/>
          <a:p>
            <a:r>
              <a:rPr lang="nl-NL" dirty="0"/>
              <a:t>2 scenario’s zeespiegelstijging: voorspelling gemiddeld meegroeivermogen wadbodem (mm/jaar; stand der kennis: 2018)</a:t>
            </a:r>
          </a:p>
        </p:txBody>
      </p:sp>
    </p:spTree>
    <p:extLst>
      <p:ext uri="{BB962C8B-B14F-4D97-AF65-F5344CB8AC3E}">
        <p14:creationId xmlns:p14="http://schemas.microsoft.com/office/powerpoint/2010/main" val="2229778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46</a:t>
            </a:fld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9642E69-EE56-424F-88A7-B294C83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554" y="847322"/>
            <a:ext cx="10809820" cy="573088"/>
          </a:xfrm>
        </p:spPr>
        <p:txBody>
          <a:bodyPr>
            <a:normAutofit/>
          </a:bodyPr>
          <a:lstStyle/>
          <a:p>
            <a:r>
              <a:rPr lang="nl-NL" dirty="0"/>
              <a:t>Met zeespiegelstijging neemt sedimentbehoefte Waddenzee toe (Mm3/jaar)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3"/>
          <a:srcRect b="9140"/>
          <a:stretch/>
        </p:blipFill>
        <p:spPr>
          <a:xfrm>
            <a:off x="3015366" y="1511990"/>
            <a:ext cx="3242425" cy="5358710"/>
          </a:xfrm>
          <a:prstGeom prst="rect">
            <a:avLst/>
          </a:prstGeom>
        </p:spPr>
      </p:pic>
      <p:sp>
        <p:nvSpPr>
          <p:cNvPr id="22" name="Tekstvak 21"/>
          <p:cNvSpPr txBox="1"/>
          <p:nvPr/>
        </p:nvSpPr>
        <p:spPr>
          <a:xfrm>
            <a:off x="5948806" y="4533162"/>
            <a:ext cx="1044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0060A8"/>
                </a:solidFill>
              </a:rPr>
              <a:t>Waddenzee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EDA0CCCC-EAC4-41DC-AC69-C26AD5B41791}"/>
              </a:ext>
            </a:extLst>
          </p:cNvPr>
          <p:cNvSpPr txBox="1"/>
          <p:nvPr/>
        </p:nvSpPr>
        <p:spPr>
          <a:xfrm>
            <a:off x="8157483" y="2097088"/>
            <a:ext cx="3539891" cy="156966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SEDIMENTBEHOEFTE NEDERLANDS KUSTSYSTEEM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Opvulsnelheid</a:t>
            </a:r>
            <a:r>
              <a:rPr kumimoji="0" lang="nl-NL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(meegroeivermogen) </a:t>
            </a:r>
            <a:r>
              <a:rPr kumimoji="0" lang="nl-NL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van de Waddenzee is afhankelijk van</a:t>
            </a:r>
            <a:r>
              <a:rPr kumimoji="0" lang="nl-NL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 sedimenttransport</a:t>
            </a:r>
            <a:r>
              <a:rPr lang="nl-NL" sz="1200" dirty="0">
                <a:solidFill>
                  <a:prstClr val="black"/>
                </a:solidFill>
                <a:latin typeface="Franklin Gothic Book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dit transport is begrensd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dirty="0">
                <a:solidFill>
                  <a:prstClr val="black"/>
                </a:solidFill>
                <a:latin typeface="Franklin Gothic Book"/>
              </a:rPr>
              <a:t>Daarmee bepalend voor meegroeisnelheid bij zeer snelle zeespiegelstijging</a:t>
            </a:r>
            <a:r>
              <a:rPr kumimoji="0" lang="nl-NL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200" dirty="0">
              <a:solidFill>
                <a:prstClr val="black"/>
              </a:solidFill>
              <a:latin typeface="Franklin Gothic Book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200" dirty="0">
                <a:solidFill>
                  <a:prstClr val="black"/>
                </a:solidFill>
                <a:latin typeface="Franklin Gothic Book"/>
              </a:rPr>
              <a:t>(bron: Kustgenese 2.0)</a:t>
            </a:r>
            <a:endParaRPr lang="nl-NL" sz="1200" dirty="0">
              <a:latin typeface="Franklin Gothic Book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5938632" y="2816173"/>
            <a:ext cx="111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00B0F0"/>
                </a:solidFill>
              </a:rPr>
              <a:t>NL kustzone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141926" y="4120356"/>
            <a:ext cx="3517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Bodemdaling (geologisch + delfstofwinning)</a:t>
            </a:r>
          </a:p>
        </p:txBody>
      </p:sp>
    </p:spTree>
    <p:extLst>
      <p:ext uri="{BB962C8B-B14F-4D97-AF65-F5344CB8AC3E}">
        <p14:creationId xmlns:p14="http://schemas.microsoft.com/office/powerpoint/2010/main" val="2307731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03BCD-EABB-4327-96BD-2042D6CF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85" y="864824"/>
            <a:ext cx="10896727" cy="573088"/>
          </a:xfrm>
        </p:spPr>
        <p:txBody>
          <a:bodyPr>
            <a:normAutofit fontScale="90000"/>
          </a:bodyPr>
          <a:lstStyle/>
          <a:p>
            <a:r>
              <a:rPr lang="nl-NL" dirty="0"/>
              <a:t>Inschatting: netto sedimentatie gaat voorlopig door, met verschillen tussen deelgebieden (m.u.v. Eems-Dollard)</a:t>
            </a:r>
            <a:endParaRPr lang="nl-NL" dirty="0">
              <a:solidFill>
                <a:srgbClr val="00B050"/>
              </a:solidFill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C1B06A0-BD4C-D846-B3BE-8DCBEE176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5" y="1813320"/>
            <a:ext cx="10058130" cy="4351338"/>
          </a:xfrm>
        </p:spPr>
        <p:txBody>
          <a:bodyPr>
            <a:normAutofit/>
          </a:bodyPr>
          <a:lstStyle/>
          <a:p>
            <a:r>
              <a:rPr lang="nl-NL" sz="1050" dirty="0"/>
              <a:t>Ref.: Ontwikkelingen van de Nederlandse Waddenzee bekkens tot 2100: De invloed van versnelde zeespiegelstijging en van bodemdaling op de sedimentatiebalans- een synthese, Ad J.F. Van der Spek, Waddenacademie/PRW, 2018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95BCD94-A1A4-495E-B912-E93D42D6FBF4}"/>
              </a:ext>
            </a:extLst>
          </p:cNvPr>
          <p:cNvSpPr txBox="1"/>
          <p:nvPr/>
        </p:nvSpPr>
        <p:spPr>
          <a:xfrm>
            <a:off x="8185150" y="2016700"/>
            <a:ext cx="3603762" cy="397031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nl-NL" sz="1400" b="1" dirty="0"/>
              <a:t>Kernpunten: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400" dirty="0"/>
              <a:t>Oostelijke Waddenzee stijgt langer mee dan westelijke Waddenzee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400" dirty="0"/>
              <a:t>Delen bij vastelandskust stijgen langer mee dan gebieden onder de eilanden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400" dirty="0"/>
              <a:t>Geulen bij afsluitingen verzanden nog harder dan gemiddelde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400" dirty="0"/>
              <a:t>Bij warmere scenario’s dan ‘Parijs’ kan </a:t>
            </a:r>
            <a:br>
              <a:rPr lang="nl-NL" sz="1400" dirty="0"/>
            </a:br>
            <a:r>
              <a:rPr lang="nl-NL" sz="1400" dirty="0"/>
              <a:t>westelijke Waddenzee vanaf 2050 langzaam kunnen gaan verdrinken.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400" dirty="0"/>
              <a:t>Bodemdaling door bestaande gaswinning heeft weinig invloed, door gaswinning bij Ternaard en zoutwinning lokaal meer onzekerheden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400" dirty="0"/>
              <a:t>Eems-Dollard: genuanceerd beeld… middendeel stijgt heden harder dan zeespiegel, Dollard niet (Elias, 2021); toekomst onzeker 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21BF53B-CBD4-FB49-ADCA-D25091A4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47</a:t>
            </a:fld>
            <a:endParaRPr lang="nl-NL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8DF45993-219F-5347-9F91-339D1EADACDE}"/>
              </a:ext>
            </a:extLst>
          </p:cNvPr>
          <p:cNvGrpSpPr/>
          <p:nvPr/>
        </p:nvGrpSpPr>
        <p:grpSpPr>
          <a:xfrm>
            <a:off x="874712" y="2153974"/>
            <a:ext cx="6906953" cy="3670028"/>
            <a:chOff x="790046" y="2060575"/>
            <a:chExt cx="8097149" cy="4088659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7F710FC5-40D7-3C49-889F-7DE464BE7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046" y="2060575"/>
              <a:ext cx="8097149" cy="4088659"/>
            </a:xfrm>
            <a:prstGeom prst="rect">
              <a:avLst/>
            </a:prstGeom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36BC61B1-CEFA-B343-93E9-BCA31F86923B}"/>
                </a:ext>
              </a:extLst>
            </p:cNvPr>
            <p:cNvSpPr txBox="1"/>
            <p:nvPr/>
          </p:nvSpPr>
          <p:spPr>
            <a:xfrm rot="18840571">
              <a:off x="1377029" y="4179058"/>
              <a:ext cx="1677555" cy="5051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Kan na 2050 langzaam verdrinken</a:t>
              </a: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44A5102A-E70E-2848-8CFB-7624CEF6BBAF}"/>
                </a:ext>
              </a:extLst>
            </p:cNvPr>
            <p:cNvSpPr txBox="1"/>
            <p:nvPr/>
          </p:nvSpPr>
          <p:spPr>
            <a:xfrm rot="20683313">
              <a:off x="2951463" y="3130147"/>
              <a:ext cx="2346078" cy="2914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Stijgt langer mee</a:t>
              </a:r>
              <a:endParaRPr kumimoji="0" lang="nl-NL" sz="11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7A00B0CF-80E2-4C70-B3FC-3384EE4BF04A}"/>
              </a:ext>
            </a:extLst>
          </p:cNvPr>
          <p:cNvSpPr txBox="1"/>
          <p:nvPr/>
        </p:nvSpPr>
        <p:spPr>
          <a:xfrm>
            <a:off x="6040224" y="2865247"/>
            <a:ext cx="1223791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Stijgt vermoedelijk </a:t>
            </a:r>
            <a:br>
              <a:rPr kumimoji="0" lang="nl-NL" sz="11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r>
              <a:rPr kumimoji="0" lang="nl-NL" sz="11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wel mee</a:t>
            </a:r>
            <a:endParaRPr kumimoji="0" lang="nl-NL" sz="11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1BCD7AF-2288-4EB3-B5E0-CF09D1727DBB}"/>
              </a:ext>
            </a:extLst>
          </p:cNvPr>
          <p:cNvSpPr txBox="1"/>
          <p:nvPr/>
        </p:nvSpPr>
        <p:spPr>
          <a:xfrm>
            <a:off x="6340548" y="3745797"/>
            <a:ext cx="105871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Stijgt mogelijk niet mee?</a:t>
            </a:r>
            <a:endParaRPr kumimoji="0" lang="nl-NL" sz="11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284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03BCD-EABB-4327-96BD-2042D6CF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Gevolg: verwachte knelpuntgebieden voor vaargeulen in komende decennia</a:t>
            </a:r>
            <a:endParaRPr lang="nl-NL" sz="1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781480-7824-B54F-86FC-A77338AFE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5" y="1813320"/>
            <a:ext cx="10515600" cy="283768"/>
          </a:xfrm>
        </p:spPr>
        <p:txBody>
          <a:bodyPr>
            <a:normAutofit/>
          </a:bodyPr>
          <a:lstStyle/>
          <a:p>
            <a:r>
              <a:rPr lang="nl-NL" sz="1400" dirty="0"/>
              <a:t>Ondanks zeespiegelstijging.</a:t>
            </a:r>
          </a:p>
        </p:txBody>
      </p:sp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6AAD8A0F-C3EC-A14E-B820-8A29CA2D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48</a:t>
            </a:fld>
            <a:endParaRPr lang="nl-NL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5D989FAC-A82F-8040-9B8C-D29910C57BCE}"/>
              </a:ext>
            </a:extLst>
          </p:cNvPr>
          <p:cNvGrpSpPr/>
          <p:nvPr/>
        </p:nvGrpSpPr>
        <p:grpSpPr>
          <a:xfrm>
            <a:off x="2047425" y="2002276"/>
            <a:ext cx="8097149" cy="4088659"/>
            <a:chOff x="1018046" y="1774052"/>
            <a:chExt cx="8097149" cy="4088659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E375D064-5DC9-BF42-BC83-57B32D69D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8046" y="1774052"/>
              <a:ext cx="8097149" cy="4088659"/>
            </a:xfrm>
            <a:prstGeom prst="rect">
              <a:avLst/>
            </a:prstGeom>
          </p:spPr>
        </p:pic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3D653D63-FF5B-7248-808A-1C6DDDC3F05B}"/>
                </a:ext>
              </a:extLst>
            </p:cNvPr>
            <p:cNvSpPr/>
            <p:nvPr/>
          </p:nvSpPr>
          <p:spPr>
            <a:xfrm rot="7473165">
              <a:off x="5164353" y="2569986"/>
              <a:ext cx="516013" cy="433716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A657B727-2317-524C-8E51-FF1017AD1A9A}"/>
                </a:ext>
              </a:extLst>
            </p:cNvPr>
            <p:cNvSpPr/>
            <p:nvPr/>
          </p:nvSpPr>
          <p:spPr>
            <a:xfrm rot="4138740">
              <a:off x="4320779" y="2720546"/>
              <a:ext cx="464436" cy="417047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2FA5F056-26E5-6E42-9990-F4626E671F9A}"/>
                </a:ext>
              </a:extLst>
            </p:cNvPr>
            <p:cNvSpPr/>
            <p:nvPr/>
          </p:nvSpPr>
          <p:spPr>
            <a:xfrm rot="12135641">
              <a:off x="2415884" y="3567303"/>
              <a:ext cx="967919" cy="1129109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21F16147-3213-1B45-8AA1-858AF20032E1}"/>
                </a:ext>
              </a:extLst>
            </p:cNvPr>
            <p:cNvSpPr txBox="1"/>
            <p:nvPr/>
          </p:nvSpPr>
          <p:spPr>
            <a:xfrm rot="21369136">
              <a:off x="7544212" y="2672437"/>
              <a:ext cx="3571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FF0000"/>
                  </a:solidFill>
                  <a:latin typeface="Franklin Gothic Book"/>
                </a:rPr>
                <a:t>?</a:t>
              </a:r>
              <a:endPara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9E084CA0-F92F-7940-AADE-D7623DAC54DA}"/>
                </a:ext>
              </a:extLst>
            </p:cNvPr>
            <p:cNvSpPr/>
            <p:nvPr/>
          </p:nvSpPr>
          <p:spPr>
            <a:xfrm rot="7473165">
              <a:off x="7360204" y="2049095"/>
              <a:ext cx="839520" cy="1637764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48FA2647-AE8E-0E4B-8E27-15D6C0C49191}"/>
                </a:ext>
              </a:extLst>
            </p:cNvPr>
            <p:cNvSpPr/>
            <p:nvPr/>
          </p:nvSpPr>
          <p:spPr>
            <a:xfrm rot="7473165">
              <a:off x="1647801" y="4891405"/>
              <a:ext cx="360602" cy="556118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6844862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CB805-F4F4-49E8-A545-F803EBB8B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200" dirty="0"/>
              <a:t>Niet vergeten: zeespiegelstijging blijft groot gevaar, zeker op langere termijn</a:t>
            </a:r>
            <a:endParaRPr lang="nl-NL" sz="2200" dirty="0">
              <a:solidFill>
                <a:srgbClr val="00B050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B5B86D2-757C-472B-9921-F5BE6323CE94}"/>
              </a:ext>
            </a:extLst>
          </p:cNvPr>
          <p:cNvSpPr txBox="1"/>
          <p:nvPr/>
        </p:nvSpPr>
        <p:spPr>
          <a:xfrm>
            <a:off x="8338208" y="1966990"/>
            <a:ext cx="3572307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1200" dirty="0"/>
              <a:t>Zowel voor de mens: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waterveiligheid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buitendijkse functies (havens groeien niet mee!)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waterafvoer </a:t>
            </a:r>
          </a:p>
          <a:p>
            <a:endParaRPr lang="nl-NL" sz="1200" dirty="0"/>
          </a:p>
          <a:p>
            <a:r>
              <a:rPr lang="nl-NL" sz="1200" dirty="0"/>
              <a:t>Als voor de natuur: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Zoet-zoutovergangen bedreigd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Overstromingen kwelders, </a:t>
            </a:r>
            <a:r>
              <a:rPr lang="nl-NL" sz="1200" dirty="0" err="1"/>
              <a:t>HVP’s</a:t>
            </a:r>
            <a:r>
              <a:rPr lang="nl-NL" sz="1200" dirty="0"/>
              <a:t> mogelijk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200" dirty="0"/>
              <a:t>Verdrinken wadplaten. waarschijnlijk op langere termijn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200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9E07FE98-74AC-BA4D-9238-557DAB9D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49</a:t>
            </a:fld>
            <a:endParaRPr lang="nl-NL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DAC38AD1-96BF-47EE-9E6E-505D2E680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2185" y="1966990"/>
            <a:ext cx="7237750" cy="3809342"/>
          </a:xfrm>
        </p:spPr>
      </p:pic>
    </p:spTree>
    <p:extLst>
      <p:ext uri="{BB962C8B-B14F-4D97-AF65-F5344CB8AC3E}">
        <p14:creationId xmlns:p14="http://schemas.microsoft.com/office/powerpoint/2010/main" val="3221424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Bagger- en verspreidingslocaties van het </a:t>
            </a:r>
            <a:r>
              <a:rPr lang="nl-NL" dirty="0" err="1"/>
              <a:t>Vlie</a:t>
            </a:r>
            <a:r>
              <a:rPr lang="nl-NL" dirty="0"/>
              <a:t> (voorbeeld)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Beheerplan Natura 2000 Waddenzee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5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2155819"/>
            <a:ext cx="6500812" cy="45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7B495-14F4-4A5F-A3C2-1A88D918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84" y="1173955"/>
            <a:ext cx="10909955" cy="573088"/>
          </a:xfrm>
        </p:spPr>
        <p:txBody>
          <a:bodyPr>
            <a:normAutofit fontScale="90000"/>
          </a:bodyPr>
          <a:lstStyle/>
          <a:p>
            <a:r>
              <a:rPr lang="nl-NL" dirty="0"/>
              <a:t>Waarnemingen en verwachtingen: sedimentatie, zeespiegelstijging en vaargeulbeheer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B4276C-09AD-477E-8631-1FB3FEC8B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100" defTabSz="180000">
              <a:tabLst>
                <a:tab pos="36000" algn="l"/>
              </a:tabLst>
            </a:pPr>
            <a:r>
              <a:rPr lang="nl-NL" sz="1400" dirty="0">
                <a:solidFill>
                  <a:srgbClr val="E89045"/>
                </a:solidFill>
              </a:rPr>
              <a:t>Waarnemingen</a:t>
            </a:r>
          </a:p>
          <a:p>
            <a:pPr marL="360000" lvl="1" indent="-342900" defTabSz="180000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6000" algn="l"/>
              </a:tabLst>
            </a:pPr>
            <a:r>
              <a:rPr lang="nl-NL" sz="1400" dirty="0"/>
              <a:t>Gemiddeld is de wadbodem (door sedimentatie) de laatste eeuw harder gestegen dan de zeespiegel.</a:t>
            </a:r>
          </a:p>
          <a:p>
            <a:pPr marL="360000" lvl="1" indent="-342900" defTabSz="180000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6000" algn="l"/>
              </a:tabLst>
            </a:pPr>
            <a:r>
              <a:rPr lang="nl-NL" sz="1400" dirty="0"/>
              <a:t>Geulen zijn vaak nog harder </a:t>
            </a:r>
            <a:r>
              <a:rPr lang="nl-NL" sz="1400" dirty="0" err="1"/>
              <a:t>dichtgeslibt</a:t>
            </a:r>
            <a:r>
              <a:rPr lang="nl-NL" sz="1400" dirty="0"/>
              <a:t>, en ook langs de vastelandskust gaat sedimentatie relatief snel</a:t>
            </a:r>
          </a:p>
          <a:p>
            <a:pPr marL="360000" lvl="1" indent="-342900" defTabSz="180000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6000" algn="l"/>
              </a:tabLst>
            </a:pPr>
            <a:r>
              <a:rPr lang="nl-NL" sz="1400" dirty="0"/>
              <a:t>Dit maakt het vaargeulbeheer steeds lastiger.</a:t>
            </a:r>
          </a:p>
          <a:p>
            <a:pPr marL="194900" lvl="2" indent="0" defTabSz="180000">
              <a:buNone/>
              <a:tabLst>
                <a:tab pos="36000" algn="l"/>
              </a:tabLst>
            </a:pPr>
            <a:endParaRPr lang="nl-NL" sz="1400" dirty="0"/>
          </a:p>
          <a:p>
            <a:pPr marL="17100" defTabSz="180000">
              <a:tabLst>
                <a:tab pos="36000" algn="l"/>
              </a:tabLst>
            </a:pPr>
            <a:r>
              <a:rPr lang="nl-NL" sz="1400" dirty="0">
                <a:solidFill>
                  <a:srgbClr val="E89045"/>
                </a:solidFill>
              </a:rPr>
              <a:t>Voorspellingen</a:t>
            </a:r>
          </a:p>
          <a:p>
            <a:pPr marL="357188" lvl="1" indent="-350838" defTabSz="180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Stijging wadbodem door sedimentatie overtreft tot circa 2050 waarschijnlijk de zeespiegelstijging.</a:t>
            </a:r>
          </a:p>
          <a:p>
            <a:pPr marL="357188" lvl="1" indent="-350838" defTabSz="180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Delfstoffenwinning verandert aan dit algehele beeld weinig (lokaal mogelijk meer bodemdaling).</a:t>
            </a:r>
          </a:p>
          <a:p>
            <a:pPr marL="357188" lvl="1" indent="-350838" defTabSz="180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Daarna onzeker, maar in oostelijk deel, langs vastelandskust en in vele geulen blijft de gemiddelde sedimentatie de zeespiegelstijging vermoedelijk nog lang overtreffen.</a:t>
            </a:r>
          </a:p>
          <a:p>
            <a:pPr marL="357188" lvl="1" indent="-350838" defTabSz="180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Vaargeulproblemen in oostelijke Waddenzee, langs vastelandskust en bij afsluitingen zullen vanwege deze trends waarschijnlijk ernstiger worden.</a:t>
            </a:r>
          </a:p>
          <a:p>
            <a:pPr marL="357188" lvl="1" indent="-350838" defTabSz="180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Bij extreme scenario’s kan (op langere termijn) versnelde zeespiegelstijging mogelijk leiden tot verdrinking van delen van de Waddenzee en daarmee gevolgen hebben voor de natuur. </a:t>
            </a:r>
          </a:p>
          <a:p>
            <a:pPr marL="357188" lvl="1" indent="-350838" defTabSz="180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Uitzondering: reactie Eems-Dollard op snellere zeespiegelstijging nog niet goed in beeld, Dollard stijgt momenteel nauwelijks mee</a:t>
            </a:r>
          </a:p>
          <a:p>
            <a:pPr marL="357188" lvl="1" indent="-350838" defTabSz="180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1400" dirty="0"/>
              <a:t>Zeespiegelstijging vormt vooral een groot risico voor waterveiligheid en waterafvoer.</a:t>
            </a:r>
          </a:p>
          <a:p>
            <a:pPr marL="360000" lvl="2" indent="-342900" defTabSz="180000">
              <a:buFont typeface="Wingdings" panose="05000000000000000000" pitchFamily="2" charset="2"/>
              <a:buChar char="Ø"/>
              <a:tabLst>
                <a:tab pos="36000" algn="l"/>
              </a:tabLst>
            </a:pPr>
            <a:endParaRPr lang="nl-NL" sz="1400" b="1" dirty="0"/>
          </a:p>
          <a:p>
            <a:pPr marL="17100" lvl="1" defTabSz="180000">
              <a:tabLst>
                <a:tab pos="36000" algn="l"/>
              </a:tabLst>
            </a:pPr>
            <a:r>
              <a:rPr lang="nl-NL" sz="1400" dirty="0">
                <a:solidFill>
                  <a:srgbClr val="E89045"/>
                </a:solidFill>
                <a:latin typeface="+mj-lt"/>
              </a:rPr>
              <a:t>NB: Er zijn geen 100% zekerheden, vinger aan de pols houden bij IPCC / Deltaprogramma en inzetten op verdere kennisontwikkeling</a:t>
            </a:r>
          </a:p>
          <a:p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E1522C-81BF-8D4F-9C75-069CEA92E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8289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188C8-AF54-425E-9679-2C9199E4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0" i="0" dirty="0">
                <a:latin typeface="+mj-lt"/>
              </a:rPr>
              <a:t>Varen en baggeren in de Waddenzee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nl-NL" sz="2400" dirty="0">
              <a:solidFill>
                <a:prstClr val="black"/>
              </a:solidFill>
            </a:endParaRPr>
          </a:p>
          <a:p>
            <a:endParaRPr lang="nl-NL" sz="2400" dirty="0">
              <a:solidFill>
                <a:prstClr val="black"/>
              </a:solidFill>
            </a:endParaRPr>
          </a:p>
          <a:p>
            <a:endParaRPr lang="nl-NL" sz="2400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 txBox="1">
            <a:spLocks/>
          </p:cNvSpPr>
          <p:nvPr/>
        </p:nvSpPr>
        <p:spPr>
          <a:xfrm>
            <a:off x="874713" y="3477503"/>
            <a:ext cx="10781827" cy="18153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>
                <a:solidFill>
                  <a:prstClr val="black"/>
                </a:solidFill>
              </a:rPr>
              <a:t>Systemische afhankelijkheden</a:t>
            </a:r>
          </a:p>
          <a:p>
            <a:endParaRPr lang="nl-NL" sz="1800" dirty="0">
              <a:solidFill>
                <a:prstClr val="black"/>
              </a:solidFill>
            </a:endParaRPr>
          </a:p>
          <a:p>
            <a:endParaRPr lang="nl-NL" sz="1800" dirty="0"/>
          </a:p>
        </p:txBody>
      </p:sp>
      <p:pic>
        <p:nvPicPr>
          <p:cNvPr id="6" name="Picture 5" descr="U:\WERK\Vaargeulen_havens\Vaarweg_Ameland\kaarten_data\luchtfoto's\april2019\RWSNN_AML 0J9A6126 (30).JPG">
            <a:extLst>
              <a:ext uri="{FF2B5EF4-FFF2-40B4-BE49-F238E27FC236}">
                <a16:creationId xmlns:a16="http://schemas.microsoft.com/office/drawing/2014/main" id="{34C34DD7-4956-4D46-A7A4-4FCB1EA6D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3956750"/>
            <a:ext cx="3173819" cy="211587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95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Systeem morfologie - en klimaatontwikkeling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5F0931A-AE6A-BE4F-89AD-5EB5CED1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52</a:t>
            </a:fld>
            <a:endParaRPr lang="nl-NL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77894192-535E-8E45-8411-10B564F34244}"/>
              </a:ext>
            </a:extLst>
          </p:cNvPr>
          <p:cNvGrpSpPr/>
          <p:nvPr/>
        </p:nvGrpSpPr>
        <p:grpSpPr>
          <a:xfrm>
            <a:off x="2853419" y="1773238"/>
            <a:ext cx="6774088" cy="4284662"/>
            <a:chOff x="3127560" y="1558967"/>
            <a:chExt cx="7251722" cy="4586769"/>
          </a:xfrm>
        </p:grpSpPr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A626AFBA-2441-254E-A645-D77AE95E9652}"/>
                </a:ext>
              </a:extLst>
            </p:cNvPr>
            <p:cNvSpPr txBox="1"/>
            <p:nvPr/>
          </p:nvSpPr>
          <p:spPr>
            <a:xfrm>
              <a:off x="3133205" y="1563327"/>
              <a:ext cx="2029462" cy="36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GEOLOGISCHE ONTWIKKELINGEN</a:t>
              </a:r>
            </a:p>
            <a:p>
              <a:pPr algn="ctr"/>
              <a:r>
                <a:rPr lang="nl-NL" sz="800" dirty="0"/>
                <a:t>500 </a:t>
              </a:r>
              <a:r>
                <a:rPr lang="nl-NL" sz="800" dirty="0" err="1"/>
                <a:t>vC</a:t>
              </a:r>
              <a:r>
                <a:rPr lang="nl-NL" sz="800" dirty="0"/>
                <a:t> – 1850 </a:t>
              </a:r>
              <a:r>
                <a:rPr lang="nl-NL" sz="800" dirty="0" err="1"/>
                <a:t>nC</a:t>
              </a:r>
              <a:endParaRPr lang="nl-NL" sz="800" dirty="0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D993F974-C663-CA4B-AA78-1F6B815523AE}"/>
                </a:ext>
              </a:extLst>
            </p:cNvPr>
            <p:cNvSpPr txBox="1"/>
            <p:nvPr/>
          </p:nvSpPr>
          <p:spPr>
            <a:xfrm>
              <a:off x="3127561" y="2109286"/>
              <a:ext cx="2029462" cy="36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INSNOERING DOOR MENS</a:t>
              </a:r>
            </a:p>
            <a:p>
              <a:pPr algn="ctr"/>
              <a:r>
                <a:rPr lang="nl-NL" sz="800" dirty="0"/>
                <a:t>(afsluitingen, dijken, inpolderingen)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69ECCEA-A2CC-5147-8FB2-6C2534B2BE63}"/>
                </a:ext>
              </a:extLst>
            </p:cNvPr>
            <p:cNvSpPr txBox="1"/>
            <p:nvPr/>
          </p:nvSpPr>
          <p:spPr>
            <a:xfrm>
              <a:off x="3127560" y="2655245"/>
              <a:ext cx="2037451" cy="36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BEPERKING GETIJDEVOLUME BEKKENS</a:t>
              </a:r>
            </a:p>
            <a:p>
              <a:pPr algn="ctr"/>
              <a:r>
                <a:rPr lang="nl-NL" sz="800" dirty="0"/>
                <a:t>(Waddenzee)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50848CE4-9FB4-DA48-A0F2-5901065BE6FB}"/>
                </a:ext>
              </a:extLst>
            </p:cNvPr>
            <p:cNvSpPr txBox="1"/>
            <p:nvPr/>
          </p:nvSpPr>
          <p:spPr>
            <a:xfrm>
              <a:off x="3136719" y="3201204"/>
              <a:ext cx="2029461" cy="36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TOENAME SEDIMENTATIE</a:t>
              </a:r>
            </a:p>
            <a:p>
              <a:pPr algn="ctr"/>
              <a:r>
                <a:rPr lang="nl-NL" sz="800" dirty="0"/>
                <a:t>(‘zandhonger’ Waddenzee)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33FB4FA6-E087-3D44-9C2F-3272286DF5CA}"/>
                </a:ext>
              </a:extLst>
            </p:cNvPr>
            <p:cNvSpPr txBox="1"/>
            <p:nvPr/>
          </p:nvSpPr>
          <p:spPr>
            <a:xfrm>
              <a:off x="3136718" y="3747163"/>
              <a:ext cx="2029461" cy="36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STIJGING BODEMHOOGTE</a:t>
              </a:r>
            </a:p>
            <a:p>
              <a:pPr algn="ctr"/>
              <a:r>
                <a:rPr lang="nl-NL" sz="800" dirty="0"/>
                <a:t>(Waddenzee)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0C23872D-3A8B-2240-B24D-CC35A3922EAD}"/>
                </a:ext>
              </a:extLst>
            </p:cNvPr>
            <p:cNvSpPr txBox="1"/>
            <p:nvPr/>
          </p:nvSpPr>
          <p:spPr>
            <a:xfrm>
              <a:off x="5678932" y="5807182"/>
              <a:ext cx="2115240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TRENDMATIGE STIJGING BAGGEREN</a:t>
              </a:r>
            </a:p>
            <a:p>
              <a:pPr algn="ctr"/>
              <a:r>
                <a:rPr lang="nl-NL" sz="800" dirty="0"/>
                <a:t>(Vaargeulen Waddenzee)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E152A0F-56F8-E343-BEF2-2B49EDF49CF6}"/>
                </a:ext>
              </a:extLst>
            </p:cNvPr>
            <p:cNvSpPr txBox="1"/>
            <p:nvPr/>
          </p:nvSpPr>
          <p:spPr>
            <a:xfrm>
              <a:off x="3136717" y="4293120"/>
              <a:ext cx="2029461" cy="4942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OPPERVLAKTE</a:t>
              </a:r>
            </a:p>
            <a:p>
              <a:pPr algn="ctr"/>
              <a:r>
                <a:rPr lang="nl-NL" sz="800" dirty="0"/>
                <a:t>PLAATAREAAL STIJGT</a:t>
              </a:r>
            </a:p>
            <a:p>
              <a:pPr algn="ctr"/>
              <a:r>
                <a:rPr lang="nl-NL" sz="800" dirty="0"/>
                <a:t>GEULAREAAL DAALT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BA57D875-517D-DE47-BC78-E7321F658093}"/>
                </a:ext>
              </a:extLst>
            </p:cNvPr>
            <p:cNvSpPr txBox="1"/>
            <p:nvPr/>
          </p:nvSpPr>
          <p:spPr>
            <a:xfrm>
              <a:off x="8306202" y="1558967"/>
              <a:ext cx="2072345" cy="36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KLIMAATONTWIKKELINGEN</a:t>
              </a:r>
            </a:p>
            <a:p>
              <a:pPr algn="ctr"/>
              <a:endParaRPr lang="nl-NL" sz="800" dirty="0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23D89EE1-7B01-234F-97F6-6F47247925D5}"/>
                </a:ext>
              </a:extLst>
            </p:cNvPr>
            <p:cNvSpPr txBox="1"/>
            <p:nvPr/>
          </p:nvSpPr>
          <p:spPr>
            <a:xfrm>
              <a:off x="8306203" y="2088900"/>
              <a:ext cx="2072345" cy="36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ZEESPIEGELSTIJGING (ZSS)</a:t>
              </a:r>
            </a:p>
            <a:p>
              <a:pPr algn="ctr"/>
              <a:endParaRPr lang="nl-NL" sz="800" dirty="0"/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BA2015E9-98B0-0745-9EFD-7A0ED7BAAE00}"/>
                </a:ext>
              </a:extLst>
            </p:cNvPr>
            <p:cNvSpPr txBox="1"/>
            <p:nvPr/>
          </p:nvSpPr>
          <p:spPr>
            <a:xfrm>
              <a:off x="8306935" y="2655245"/>
              <a:ext cx="2072345" cy="36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EFFECT NOORDZEE/WADDENZEE</a:t>
              </a:r>
            </a:p>
            <a:p>
              <a:pPr algn="ctr"/>
              <a:r>
                <a:rPr lang="nl-NL" sz="800" dirty="0"/>
                <a:t>‘VALT VOORALSNOG MEE’ (2050)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D3D4382-5717-364C-8542-7D3DC572C6AC}"/>
                </a:ext>
              </a:extLst>
            </p:cNvPr>
            <p:cNvSpPr txBox="1"/>
            <p:nvPr/>
          </p:nvSpPr>
          <p:spPr>
            <a:xfrm>
              <a:off x="8306937" y="3758890"/>
              <a:ext cx="2072345" cy="36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ROND 2050 NEEMT ZSS SNELLER TOE</a:t>
              </a:r>
            </a:p>
            <a:p>
              <a:pPr algn="ctr"/>
              <a:endParaRPr lang="nl-NL" sz="800" dirty="0"/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09ADD419-BA2B-294B-A6E7-D02C03D54CA5}"/>
                </a:ext>
              </a:extLst>
            </p:cNvPr>
            <p:cNvSpPr txBox="1"/>
            <p:nvPr/>
          </p:nvSpPr>
          <p:spPr>
            <a:xfrm>
              <a:off x="5678938" y="3758890"/>
              <a:ext cx="2115240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WANNEER</a:t>
              </a:r>
            </a:p>
            <a:p>
              <a:pPr algn="ctr"/>
              <a:r>
                <a:rPr lang="nl-NL" sz="800" dirty="0"/>
                <a:t>KANTELPUNT ?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6F00D2C4-0952-1143-8D6D-BCB0D595A623}"/>
                </a:ext>
              </a:extLst>
            </p:cNvPr>
            <p:cNvSpPr txBox="1"/>
            <p:nvPr/>
          </p:nvSpPr>
          <p:spPr>
            <a:xfrm>
              <a:off x="4680757" y="5052093"/>
              <a:ext cx="1933657" cy="4942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WESTELIJKE WADDENZEE </a:t>
              </a:r>
            </a:p>
            <a:p>
              <a:pPr algn="ctr"/>
              <a:r>
                <a:rPr lang="nl-NL" sz="800" dirty="0"/>
                <a:t>(stijgt tot ca.2050 mee)</a:t>
              </a:r>
            </a:p>
            <a:p>
              <a:pPr algn="ctr"/>
              <a:endParaRPr lang="nl-NL" sz="800" dirty="0"/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DD41AA66-37FB-5D40-853B-D6CE80DC5D7E}"/>
                </a:ext>
              </a:extLst>
            </p:cNvPr>
            <p:cNvSpPr txBox="1"/>
            <p:nvPr/>
          </p:nvSpPr>
          <p:spPr>
            <a:xfrm>
              <a:off x="6916194" y="5052093"/>
              <a:ext cx="2242595" cy="4942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OOSTELIJKE WADDENZEE + VASTELANDSKUST/AFGEDAMDE GEULEN </a:t>
              </a:r>
            </a:p>
            <a:p>
              <a:pPr algn="ctr"/>
              <a:r>
                <a:rPr lang="nl-NL" sz="800" dirty="0"/>
                <a:t>(Stijgt na ca. 2050 nog mee, tot … ?)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4DE7AF19-68BD-FD46-B2DB-7092EFD0FAC3}"/>
                </a:ext>
              </a:extLst>
            </p:cNvPr>
            <p:cNvSpPr txBox="1"/>
            <p:nvPr/>
          </p:nvSpPr>
          <p:spPr>
            <a:xfrm>
              <a:off x="5678933" y="4293120"/>
              <a:ext cx="2115240" cy="36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MEEGROEIVERMOGEN NEEMT AF/TOE!?</a:t>
              </a:r>
            </a:p>
            <a:p>
              <a:pPr algn="ctr"/>
              <a:r>
                <a:rPr lang="nl-NL" sz="800" dirty="0"/>
                <a:t>(Waddenzee/groei kwelderplanten?)</a:t>
              </a:r>
            </a:p>
          </p:txBody>
        </p: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E8CDCE3E-6BDA-4940-AA9B-75893D6FC4EC}"/>
                </a:ext>
              </a:extLst>
            </p:cNvPr>
            <p:cNvCxnSpPr>
              <a:cxnSpLocks/>
              <a:stCxn id="11" idx="3"/>
              <a:endCxn id="18" idx="1"/>
            </p:cNvCxnSpPr>
            <p:nvPr/>
          </p:nvCxnSpPr>
          <p:spPr>
            <a:xfrm flipV="1">
              <a:off x="5166179" y="3928167"/>
              <a:ext cx="512759" cy="2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7F25FA27-4B34-0A4B-8972-D171BC604784}"/>
                </a:ext>
              </a:extLst>
            </p:cNvPr>
            <p:cNvCxnSpPr>
              <a:cxnSpLocks/>
              <a:stCxn id="17" idx="1"/>
              <a:endCxn id="18" idx="3"/>
            </p:cNvCxnSpPr>
            <p:nvPr/>
          </p:nvCxnSpPr>
          <p:spPr>
            <a:xfrm flipH="1">
              <a:off x="7794178" y="3928167"/>
              <a:ext cx="5127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>
              <a:extLst>
                <a:ext uri="{FF2B5EF4-FFF2-40B4-BE49-F238E27FC236}">
                  <a16:creationId xmlns:a16="http://schemas.microsoft.com/office/drawing/2014/main" id="{504A4EE5-AC5A-8640-86C6-CA9AA80D142A}"/>
                </a:ext>
              </a:extLst>
            </p:cNvPr>
            <p:cNvCxnSpPr>
              <a:stCxn id="18" idx="2"/>
              <a:endCxn id="21" idx="0"/>
            </p:cNvCxnSpPr>
            <p:nvPr/>
          </p:nvCxnSpPr>
          <p:spPr>
            <a:xfrm flipH="1">
              <a:off x="6736553" y="4097443"/>
              <a:ext cx="5" cy="1956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bogen verbindingslijn 24">
              <a:extLst>
                <a:ext uri="{FF2B5EF4-FFF2-40B4-BE49-F238E27FC236}">
                  <a16:creationId xmlns:a16="http://schemas.microsoft.com/office/drawing/2014/main" id="{538B467E-86A0-D647-B9C6-634E62495C6A}"/>
                </a:ext>
              </a:extLst>
            </p:cNvPr>
            <p:cNvCxnSpPr>
              <a:cxnSpLocks/>
              <a:stCxn id="21" idx="2"/>
              <a:endCxn id="20" idx="0"/>
            </p:cNvCxnSpPr>
            <p:nvPr/>
          </p:nvCxnSpPr>
          <p:spPr>
            <a:xfrm rot="16200000" flipH="1">
              <a:off x="7188747" y="4203349"/>
              <a:ext cx="396550" cy="1300939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bogen verbindingslijn 25">
              <a:extLst>
                <a:ext uri="{FF2B5EF4-FFF2-40B4-BE49-F238E27FC236}">
                  <a16:creationId xmlns:a16="http://schemas.microsoft.com/office/drawing/2014/main" id="{179A02FB-13B3-EF41-B582-0A495986BECF}"/>
                </a:ext>
              </a:extLst>
            </p:cNvPr>
            <p:cNvCxnSpPr>
              <a:cxnSpLocks/>
              <a:stCxn id="21" idx="2"/>
              <a:endCxn id="19" idx="0"/>
            </p:cNvCxnSpPr>
            <p:nvPr/>
          </p:nvCxnSpPr>
          <p:spPr>
            <a:xfrm rot="5400000">
              <a:off x="5993795" y="4309336"/>
              <a:ext cx="396549" cy="1088967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8A0950E0-C907-F347-B92D-58578246EB91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9342374" y="1921392"/>
              <a:ext cx="1" cy="1675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chte verbindingslijn met pijl 27">
              <a:extLst>
                <a:ext uri="{FF2B5EF4-FFF2-40B4-BE49-F238E27FC236}">
                  <a16:creationId xmlns:a16="http://schemas.microsoft.com/office/drawing/2014/main" id="{AA4A5FC0-BBDA-F44C-B8B0-A8C2BB35B6BE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9342375" y="2451325"/>
              <a:ext cx="732" cy="2039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chte verbindingslijn met pijl 28">
              <a:extLst>
                <a:ext uri="{FF2B5EF4-FFF2-40B4-BE49-F238E27FC236}">
                  <a16:creationId xmlns:a16="http://schemas.microsoft.com/office/drawing/2014/main" id="{352264C1-5B22-824A-AF0B-09C3C12E325B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>
            <a:xfrm>
              <a:off x="4146286" y="3017670"/>
              <a:ext cx="5164" cy="1835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met pijl 29">
              <a:extLst>
                <a:ext uri="{FF2B5EF4-FFF2-40B4-BE49-F238E27FC236}">
                  <a16:creationId xmlns:a16="http://schemas.microsoft.com/office/drawing/2014/main" id="{58072644-2F21-F643-928C-A3455DE01DB4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 flipH="1">
              <a:off x="4151449" y="3563629"/>
              <a:ext cx="1" cy="1835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met pijl 30">
              <a:extLst>
                <a:ext uri="{FF2B5EF4-FFF2-40B4-BE49-F238E27FC236}">
                  <a16:creationId xmlns:a16="http://schemas.microsoft.com/office/drawing/2014/main" id="{435669FE-569A-FC40-8335-CF83FF63BA83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 flipH="1">
              <a:off x="4151448" y="4109588"/>
              <a:ext cx="1" cy="1835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79F28777-C161-0A44-9D8D-600CD81C3FE0}"/>
                </a:ext>
              </a:extLst>
            </p:cNvPr>
            <p:cNvSpPr txBox="1"/>
            <p:nvPr/>
          </p:nvSpPr>
          <p:spPr>
            <a:xfrm>
              <a:off x="8306935" y="3185178"/>
              <a:ext cx="2072345" cy="3624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800" dirty="0"/>
                <a:t>SMELTEN IJSKAPPEN ZET DOOR (ANTARCTICA!)</a:t>
              </a:r>
            </a:p>
          </p:txBody>
        </p:sp>
        <p:cxnSp>
          <p:nvCxnSpPr>
            <p:cNvPr id="33" name="Rechte verbindingslijn met pijl 32">
              <a:extLst>
                <a:ext uri="{FF2B5EF4-FFF2-40B4-BE49-F238E27FC236}">
                  <a16:creationId xmlns:a16="http://schemas.microsoft.com/office/drawing/2014/main" id="{5DA5DF34-2908-7249-A03D-51B02CAA9573}"/>
                </a:ext>
              </a:extLst>
            </p:cNvPr>
            <p:cNvCxnSpPr>
              <a:cxnSpLocks/>
              <a:stCxn id="32" idx="2"/>
              <a:endCxn id="17" idx="0"/>
            </p:cNvCxnSpPr>
            <p:nvPr/>
          </p:nvCxnSpPr>
          <p:spPr>
            <a:xfrm>
              <a:off x="9343107" y="3547603"/>
              <a:ext cx="2" cy="2112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met pijl 33">
              <a:extLst>
                <a:ext uri="{FF2B5EF4-FFF2-40B4-BE49-F238E27FC236}">
                  <a16:creationId xmlns:a16="http://schemas.microsoft.com/office/drawing/2014/main" id="{A549AE40-FA8A-334B-866B-1619FE77B8CB}"/>
                </a:ext>
              </a:extLst>
            </p:cNvPr>
            <p:cNvCxnSpPr>
              <a:cxnSpLocks/>
              <a:stCxn id="16" idx="2"/>
              <a:endCxn id="32" idx="0"/>
            </p:cNvCxnSpPr>
            <p:nvPr/>
          </p:nvCxnSpPr>
          <p:spPr>
            <a:xfrm>
              <a:off x="9343107" y="3017670"/>
              <a:ext cx="0" cy="1675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bogen verbindingslijn 34">
              <a:extLst>
                <a:ext uri="{FF2B5EF4-FFF2-40B4-BE49-F238E27FC236}">
                  <a16:creationId xmlns:a16="http://schemas.microsoft.com/office/drawing/2014/main" id="{77FEA2DF-74C9-2345-B399-CE3EFA841E0C}"/>
                </a:ext>
              </a:extLst>
            </p:cNvPr>
            <p:cNvCxnSpPr>
              <a:cxnSpLocks/>
              <a:stCxn id="19" idx="2"/>
              <a:endCxn id="12" idx="0"/>
            </p:cNvCxnSpPr>
            <p:nvPr/>
          </p:nvCxnSpPr>
          <p:spPr>
            <a:xfrm rot="16200000" flipH="1">
              <a:off x="6061632" y="5132263"/>
              <a:ext cx="260872" cy="1088966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bogen verbindingslijn 35">
              <a:extLst>
                <a:ext uri="{FF2B5EF4-FFF2-40B4-BE49-F238E27FC236}">
                  <a16:creationId xmlns:a16="http://schemas.microsoft.com/office/drawing/2014/main" id="{170719E7-10E5-264F-856A-B64707A64952}"/>
                </a:ext>
              </a:extLst>
            </p:cNvPr>
            <p:cNvCxnSpPr>
              <a:cxnSpLocks/>
              <a:stCxn id="20" idx="2"/>
              <a:endCxn id="12" idx="0"/>
            </p:cNvCxnSpPr>
            <p:nvPr/>
          </p:nvCxnSpPr>
          <p:spPr>
            <a:xfrm rot="5400000">
              <a:off x="7256586" y="5026276"/>
              <a:ext cx="260872" cy="1300940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bogen verbindingslijn 36">
              <a:extLst>
                <a:ext uri="{FF2B5EF4-FFF2-40B4-BE49-F238E27FC236}">
                  <a16:creationId xmlns:a16="http://schemas.microsoft.com/office/drawing/2014/main" id="{A4B1A5E4-B215-1E47-BD19-DF8D236A2A7C}"/>
                </a:ext>
              </a:extLst>
            </p:cNvPr>
            <p:cNvCxnSpPr>
              <a:cxnSpLocks/>
              <a:stCxn id="13" idx="2"/>
              <a:endCxn id="12" idx="1"/>
            </p:cNvCxnSpPr>
            <p:nvPr/>
          </p:nvCxnSpPr>
          <p:spPr>
            <a:xfrm rot="16200000" flipH="1">
              <a:off x="4320628" y="4618156"/>
              <a:ext cx="1189123" cy="152748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chte verbindingslijn met pijl 37">
              <a:extLst>
                <a:ext uri="{FF2B5EF4-FFF2-40B4-BE49-F238E27FC236}">
                  <a16:creationId xmlns:a16="http://schemas.microsoft.com/office/drawing/2014/main" id="{A8B86AA0-DA5B-CF42-80CE-90C2DBFB23EF}"/>
                </a:ext>
              </a:extLst>
            </p:cNvPr>
            <p:cNvCxnSpPr>
              <a:cxnSpLocks/>
              <a:stCxn id="6" idx="2"/>
              <a:endCxn id="8" idx="0"/>
            </p:cNvCxnSpPr>
            <p:nvPr/>
          </p:nvCxnSpPr>
          <p:spPr>
            <a:xfrm flipH="1">
              <a:off x="4142292" y="1925752"/>
              <a:ext cx="5644" cy="1835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met pijl 38">
              <a:extLst>
                <a:ext uri="{FF2B5EF4-FFF2-40B4-BE49-F238E27FC236}">
                  <a16:creationId xmlns:a16="http://schemas.microsoft.com/office/drawing/2014/main" id="{A78A747D-0E3F-654E-B983-CA751B5A2BFC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>
              <a:off x="4142292" y="2471711"/>
              <a:ext cx="3993" cy="1835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00458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188C8-AF54-425E-9679-2C9199E4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0" i="0" dirty="0"/>
              <a:t>Varen en baggeren in de Waddenzee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nl-NL" sz="2400" dirty="0">
              <a:solidFill>
                <a:prstClr val="black"/>
              </a:solidFill>
            </a:endParaRPr>
          </a:p>
          <a:p>
            <a:endParaRPr lang="nl-NL" sz="2400" dirty="0">
              <a:solidFill>
                <a:prstClr val="black"/>
              </a:solidFill>
            </a:endParaRPr>
          </a:p>
          <a:p>
            <a:endParaRPr lang="nl-NL" sz="2400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 txBox="1">
            <a:spLocks/>
          </p:cNvSpPr>
          <p:nvPr/>
        </p:nvSpPr>
        <p:spPr>
          <a:xfrm>
            <a:off x="874713" y="3477503"/>
            <a:ext cx="10781827" cy="18153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>
                <a:solidFill>
                  <a:prstClr val="black"/>
                </a:solidFill>
              </a:rPr>
              <a:t>Resumé</a:t>
            </a:r>
          </a:p>
          <a:p>
            <a:endParaRPr lang="nl-NL" sz="1800" dirty="0">
              <a:solidFill>
                <a:prstClr val="black"/>
              </a:solidFill>
            </a:endParaRPr>
          </a:p>
          <a:p>
            <a:endParaRPr lang="nl-NL" sz="1800" dirty="0"/>
          </a:p>
        </p:txBody>
      </p:sp>
      <p:pic>
        <p:nvPicPr>
          <p:cNvPr id="6" name="Picture 5" descr="U:\WERK\Vaargeulen_havens\Vaarweg_Ameland\kaarten_data\luchtfoto's\april2019\RWSNN_AML 0J9A6126 (30).JPG">
            <a:extLst>
              <a:ext uri="{FF2B5EF4-FFF2-40B4-BE49-F238E27FC236}">
                <a16:creationId xmlns:a16="http://schemas.microsoft.com/office/drawing/2014/main" id="{A77B5518-B7B8-5448-8655-E864AA6E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3956750"/>
            <a:ext cx="3173819" cy="211587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7753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Titel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2200" dirty="0"/>
              <a:t>Resumé</a:t>
            </a:r>
          </a:p>
        </p:txBody>
      </p:sp>
      <p:sp>
        <p:nvSpPr>
          <p:cNvPr id="189442" name="Tijdelijke aanduiding voor inhoud 1"/>
          <p:cNvSpPr>
            <a:spLocks noGrp="1"/>
          </p:cNvSpPr>
          <p:nvPr>
            <p:ph idx="1"/>
          </p:nvPr>
        </p:nvSpPr>
        <p:spPr>
          <a:xfrm>
            <a:off x="892185" y="1813320"/>
            <a:ext cx="10425103" cy="4279505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Historische insnoeringen en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zeespiegelstijging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 bepalen zowel verleden als toekomst van de Waddenzee.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Gemiddeld is de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wadbodem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 door sedimentatie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harder gestegen dan de zeespiegelstijging, 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het hardst bij de vastelandskust en bij afsluitingen (met name in geulen).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Verwachting is dat de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stijging van de wadbodem 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de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zeespiegelstijging gemiddeld overtreft 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tot minstens ca. 2050. Delfstoffenwinning verandert aan dit algehele beeld weinig.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Na 2050 meer onzekerheid, maar in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oostelijke Waddenzee en langs vasteland</a:t>
            </a:r>
            <a:r>
              <a:rPr lang="nl-NL" altLang="nl-NL" sz="1400" dirty="0">
                <a:solidFill>
                  <a:srgbClr val="FF0000"/>
                </a:solidFill>
                <a:latin typeface="+mn-lt"/>
              </a:rPr>
              <a:t>/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in afgesloten geulen 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blijft de gemiddelde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sedimentatie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 vermoedelijk de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zeespiegelstijging nog lang overtreffen.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Eems-Dollard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nl-NL" altLang="nl-NL" sz="1400" dirty="0">
                <a:solidFill>
                  <a:schemeClr val="tx2"/>
                </a:solidFill>
                <a:latin typeface="+mn-lt"/>
              </a:rPr>
              <a:t>reageert anders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, met name de Dollard stijgt vermoedelijk niet mee met de zeespiegel.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Het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scenario ‘</a:t>
            </a:r>
            <a:r>
              <a:rPr lang="nl-NL" altLang="nl-NL" sz="1400" i="1" dirty="0">
                <a:solidFill>
                  <a:srgbClr val="E89045"/>
                </a:solidFill>
                <a:latin typeface="+mn-lt"/>
              </a:rPr>
              <a:t>aanhoudende </a:t>
            </a:r>
            <a:r>
              <a:rPr lang="nl-NL" altLang="nl-NL" sz="1400" i="1" dirty="0" err="1">
                <a:solidFill>
                  <a:srgbClr val="E89045"/>
                </a:solidFill>
                <a:latin typeface="+mn-lt"/>
              </a:rPr>
              <a:t>verlanding</a:t>
            </a:r>
            <a:r>
              <a:rPr lang="nl-NL" altLang="nl-NL" sz="1400" i="1" dirty="0">
                <a:solidFill>
                  <a:srgbClr val="E89045"/>
                </a:solidFill>
                <a:latin typeface="+mn-lt"/>
              </a:rPr>
              <a:t> en dichtslibbing van geulen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’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 blijft naar verwachting de komende decennia dus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dominant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Baggeren wordt daardoor in het grootste deel van de Waddenzee steeds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intensiever, complexer, impactvoller 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(uitstoot en ecologisch effect op wadbodem en waterkolom) en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kostbaarder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Daar bovenop: politieke keuzes hebben geleid tot sprongsgewijze sterke toename van het baggerwerk.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Vaargeulonderhoud wordt steeds lastiger en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streven naar reductie van baggeren 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(Agenda voor de Wadden 2050) vergt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keuzes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Op de </a:t>
            </a:r>
            <a:r>
              <a:rPr lang="nl-NL" altLang="nl-NL" sz="1400" dirty="0">
                <a:solidFill>
                  <a:srgbClr val="E89045"/>
                </a:solidFill>
                <a:latin typeface="+mn-lt"/>
              </a:rPr>
              <a:t>langere termijn is zeespiegelstijging vooral een groot risico 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voor waterveiligheid en waterafvoer.</a:t>
            </a:r>
          </a:p>
          <a:p>
            <a:pPr lvl="1">
              <a:defRPr/>
            </a:pPr>
            <a:endParaRPr lang="nl-NL" altLang="nl-NL" sz="11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C7BC11-2698-194F-80F7-3FC31408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012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188C8-AF54-425E-9679-2C9199E4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0" i="0" dirty="0">
                <a:latin typeface="+mj-lt"/>
              </a:rPr>
              <a:t>Varen en baggeren in de Waddenzee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nl-NL" sz="2400" dirty="0">
              <a:solidFill>
                <a:prstClr val="black"/>
              </a:solidFill>
            </a:endParaRPr>
          </a:p>
          <a:p>
            <a:endParaRPr lang="nl-NL" sz="2400" dirty="0">
              <a:solidFill>
                <a:prstClr val="black"/>
              </a:solidFill>
            </a:endParaRPr>
          </a:p>
          <a:p>
            <a:endParaRPr lang="nl-NL" sz="2400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 txBox="1">
            <a:spLocks/>
          </p:cNvSpPr>
          <p:nvPr/>
        </p:nvSpPr>
        <p:spPr>
          <a:xfrm>
            <a:off x="874713" y="3477503"/>
            <a:ext cx="10781827" cy="18153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dirty="0">
                <a:solidFill>
                  <a:prstClr val="black"/>
                </a:solidFill>
              </a:rPr>
              <a:t>Betekenis en handelingsperspectief</a:t>
            </a:r>
          </a:p>
          <a:p>
            <a:endParaRPr lang="nl-NL" sz="1800" dirty="0">
              <a:solidFill>
                <a:prstClr val="black"/>
              </a:solidFill>
            </a:endParaRPr>
          </a:p>
          <a:p>
            <a:endParaRPr lang="nl-NL" sz="1800" dirty="0"/>
          </a:p>
        </p:txBody>
      </p:sp>
      <p:pic>
        <p:nvPicPr>
          <p:cNvPr id="6" name="Picture 5" descr="U:\WERK\Vaargeulen_havens\Vaarweg_Ameland\kaarten_data\luchtfoto's\april2019\RWSNN_AML 0J9A6126 (30).JPG">
            <a:extLst>
              <a:ext uri="{FF2B5EF4-FFF2-40B4-BE49-F238E27FC236}">
                <a16:creationId xmlns:a16="http://schemas.microsoft.com/office/drawing/2014/main" id="{2BB618A0-EF65-114E-811C-B39B2AB8A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3956750"/>
            <a:ext cx="3173819" cy="211587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814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Titel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2200" dirty="0"/>
              <a:t>Betekenis</a:t>
            </a:r>
          </a:p>
        </p:txBody>
      </p:sp>
      <p:sp>
        <p:nvSpPr>
          <p:cNvPr id="189442" name="Tijdelijke aanduiding voor inhoud 1"/>
          <p:cNvSpPr>
            <a:spLocks noGrp="1"/>
          </p:cNvSpPr>
          <p:nvPr>
            <p:ph idx="1"/>
          </p:nvPr>
        </p:nvSpPr>
        <p:spPr>
          <a:xfrm>
            <a:off x="892184" y="1813320"/>
            <a:ext cx="10425104" cy="4351338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De komende decennia moeten we rekening houden met aanhoudende </a:t>
            </a:r>
            <a:r>
              <a:rPr lang="nl-NL" altLang="nl-NL" sz="1400" dirty="0" err="1">
                <a:solidFill>
                  <a:schemeClr val="tx1"/>
                </a:solidFill>
                <a:latin typeface="+mn-lt"/>
              </a:rPr>
              <a:t>verlanding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 en dichtslibbing van geulen in het grootste deel van de Nederlandse Waddenzee.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Gevolgen (impact, footprint, kosten) van huidig regime (baggeren t.b.v. mobiliteitssysteem) nemen verder toe.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Spanning met kernwaarden van ‘ongestoorde dynamiek’  en beleidsuitgangspunt van reductie van baggeren nemen verder toe.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Structureel meer gaan baggeren verhoudt zich niet tot vergaande duurzaamheidsambities.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Onhoudbaarheid van huidige regime (baggeren </a:t>
            </a:r>
            <a:r>
              <a:rPr lang="nl-NL" altLang="nl-NL" sz="1400" dirty="0" err="1">
                <a:solidFill>
                  <a:schemeClr val="tx1"/>
                </a:solidFill>
                <a:latin typeface="+mn-lt"/>
              </a:rPr>
              <a:t>tbv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 mobiliteitssysteem) doemt op.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Significante reductie van baggeren in gang zetten, vraagt om keuzes.</a:t>
            </a:r>
          </a:p>
          <a:p>
            <a:pPr>
              <a:defRPr/>
            </a:pPr>
            <a:endParaRPr lang="nl-NL" altLang="nl-NL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altLang="nl-NL" sz="1400" dirty="0">
                <a:solidFill>
                  <a:srgbClr val="E89045"/>
                </a:solidFill>
              </a:rPr>
              <a:t>Interventiestrategie mobiliteitssysteem: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voeg je maximaal naar de condities die de </a:t>
            </a:r>
            <a:r>
              <a:rPr lang="nl-NL" altLang="nl-NL" sz="1400" dirty="0" err="1">
                <a:solidFill>
                  <a:schemeClr val="tx1"/>
                </a:solidFill>
                <a:latin typeface="+mn-lt"/>
              </a:rPr>
              <a:t>wadbodem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 (ondergrond) het (</a:t>
            </a:r>
            <a:r>
              <a:rPr lang="nl-NL" altLang="nl-NL" sz="1400" dirty="0" err="1">
                <a:solidFill>
                  <a:schemeClr val="tx1"/>
                </a:solidFill>
                <a:latin typeface="+mn-lt"/>
              </a:rPr>
              <a:t>mobiliteits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)netwerk geeft.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wees bereid keuzes te maken v.w.b. menselijke activiteiten (occupatie) die daaraan bijdragen.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zet in op: </a:t>
            </a:r>
            <a:r>
              <a:rPr lang="nl-NL" altLang="nl-NL" sz="1400" dirty="0" err="1">
                <a:solidFill>
                  <a:schemeClr val="tx1"/>
                </a:solidFill>
                <a:latin typeface="+mn-lt"/>
              </a:rPr>
              <a:t>adaptiviteit</a:t>
            </a:r>
            <a:r>
              <a:rPr lang="nl-NL" altLang="nl-NL" sz="1400" dirty="0">
                <a:solidFill>
                  <a:schemeClr val="tx1"/>
                </a:solidFill>
                <a:latin typeface="+mn-lt"/>
              </a:rPr>
              <a:t>, optimalisatie en innovatie.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l-NL" altLang="nl-NL" sz="14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nl-NL" altLang="nl-NL" sz="1400" dirty="0">
              <a:solidFill>
                <a:schemeClr val="tx1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60E5D3-AF66-4546-89CF-7A965150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56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EEEE9C7-1885-3440-A84F-CAF73A11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767698"/>
            <a:ext cx="2369141" cy="246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565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itel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nl-NL" sz="2200" dirty="0"/>
              <a:t>Interventiestrategie: adaptatie, optimalisatie en innovatie </a:t>
            </a:r>
            <a:r>
              <a:rPr lang="nl-NL" altLang="nl-NL" sz="1800" dirty="0">
                <a:latin typeface="+mn-lt"/>
              </a:rPr>
              <a:t>(#1/2)</a:t>
            </a:r>
            <a:endParaRPr lang="nl-NL" altLang="nl-NL" sz="2200" dirty="0">
              <a:latin typeface="+mn-lt"/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892184" y="1813320"/>
            <a:ext cx="9702929" cy="427950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sz="1400" dirty="0"/>
              <a:t>Voor </a:t>
            </a:r>
            <a:r>
              <a:rPr lang="nl-NL" sz="1400" u="sng" dirty="0"/>
              <a:t>veranderingen op kleinere (</a:t>
            </a:r>
            <a:r>
              <a:rPr lang="nl-NL" sz="1400" u="sng" dirty="0" err="1"/>
              <a:t>meso</a:t>
            </a:r>
            <a:r>
              <a:rPr lang="nl-NL" sz="1400" u="sng" dirty="0"/>
              <a:t>) schaal</a:t>
            </a:r>
            <a:endParaRPr lang="nl-NL" sz="1400" dirty="0"/>
          </a:p>
          <a:p>
            <a:pPr marL="0" lvl="2" indent="0">
              <a:buNone/>
              <a:defRPr/>
            </a:pPr>
            <a:r>
              <a:rPr lang="nl-NL" sz="1400" dirty="0"/>
              <a:t>Uitbochten van vaargeulen en vorming van zandige drempels in vaargeulen.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nl-NL" sz="6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nl-NL" sz="1400" b="1" dirty="0"/>
              <a:t>Handelingsperspectief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Adaptatie door (snel aanpassen van) vaarroutes en baggerstrategie.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In slibrijke gebieden zo mogelijk geen baggerspecie meer op stroom zetten: minder retourstroom, minder vertroebeling.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Meer flexibiliteit vergunningverlening en baggercontract; snellere procedures/besluitvorming.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Meer inzicht in gedrag (vaar)geulen door meer monitoring en onderzoek.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Meer inzicht in ecologische impact (is nu vrijwel onbekend, niet bemeten).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nl-NL" sz="1400" dirty="0"/>
          </a:p>
          <a:p>
            <a:pPr lvl="1">
              <a:defRPr/>
            </a:pPr>
            <a:r>
              <a:rPr lang="nl-NL" sz="1400" dirty="0">
                <a:solidFill>
                  <a:srgbClr val="E89045"/>
                </a:solidFill>
                <a:latin typeface="+mj-lt"/>
                <a:sym typeface="Wingdings" panose="05000000000000000000" pitchFamily="2" charset="2"/>
              </a:rPr>
              <a:t> Vraagt betere voorspellingen van </a:t>
            </a:r>
            <a:r>
              <a:rPr lang="nl-NL" sz="1400" dirty="0" err="1">
                <a:solidFill>
                  <a:srgbClr val="E89045"/>
                </a:solidFill>
                <a:latin typeface="+mj-lt"/>
                <a:sym typeface="Wingdings" panose="05000000000000000000" pitchFamily="2" charset="2"/>
              </a:rPr>
              <a:t>hydromorfologisch</a:t>
            </a:r>
            <a:r>
              <a:rPr lang="nl-NL" sz="1400" dirty="0">
                <a:solidFill>
                  <a:srgbClr val="E89045"/>
                </a:solidFill>
                <a:latin typeface="+mj-lt"/>
                <a:sym typeface="Wingdings" panose="05000000000000000000" pitchFamily="2" charset="2"/>
              </a:rPr>
              <a:t> gedrag van de geulen</a:t>
            </a:r>
            <a:endParaRPr lang="nl-NL" sz="1400" dirty="0">
              <a:solidFill>
                <a:srgbClr val="E89045"/>
              </a:solidFill>
              <a:latin typeface="+mj-lt"/>
            </a:endParaRPr>
          </a:p>
          <a:p>
            <a:pPr>
              <a:buFont typeface="+mj-lt"/>
              <a:buAutoNum type="arabicPeriod"/>
              <a:defRPr/>
            </a:pPr>
            <a:endParaRPr lang="nl-NL" sz="400" dirty="0"/>
          </a:p>
        </p:txBody>
      </p:sp>
      <p:pic>
        <p:nvPicPr>
          <p:cNvPr id="7" name="Afbeelding 6" descr="Afbeelding met buiten&#10;&#10;Automatisch gegenereerde beschrijving">
            <a:extLst>
              <a:ext uri="{FF2B5EF4-FFF2-40B4-BE49-F238E27FC236}">
                <a16:creationId xmlns:a16="http://schemas.microsoft.com/office/drawing/2014/main" id="{D39C0066-C872-BC44-A16E-5B2AAB4342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38" y="3980392"/>
            <a:ext cx="3168650" cy="2112433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50800" dir="2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C55C46-C341-FA45-AD82-AE8C2565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6835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itel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nl-NL" sz="2200" dirty="0"/>
              <a:t>Handelingsperspectief: adaptatie, optimalisatie en innovatie</a:t>
            </a:r>
            <a:r>
              <a:rPr lang="nl-NL" altLang="nl-NL" sz="1800" dirty="0">
                <a:latin typeface="+mn-lt"/>
              </a:rPr>
              <a:t> (#2/2)</a:t>
            </a:r>
            <a:endParaRPr lang="nl-NL" altLang="nl-NL" sz="2200" dirty="0">
              <a:latin typeface="+mn-lt"/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892184" y="1813320"/>
            <a:ext cx="6846598" cy="426420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sz="1400" dirty="0"/>
              <a:t>Voor </a:t>
            </a:r>
            <a:r>
              <a:rPr lang="nl-NL" sz="1400" u="sng" dirty="0"/>
              <a:t>veranderingen op grote (macro) schaal </a:t>
            </a:r>
            <a:r>
              <a:rPr lang="nl-NL" sz="1400" dirty="0"/>
              <a:t>(hele Waddenzee), zéker tot 2050 </a:t>
            </a:r>
          </a:p>
          <a:p>
            <a:pPr marL="0" lvl="2" indent="0">
              <a:buNone/>
              <a:defRPr/>
            </a:pPr>
            <a:r>
              <a:rPr lang="nl-NL" sz="1400" dirty="0"/>
              <a:t>Trendmatige toename van kwelders, plaatareaal en plaathoogte (</a:t>
            </a:r>
            <a:r>
              <a:rPr lang="nl-NL" sz="1400" dirty="0" err="1"/>
              <a:t>verlanding</a:t>
            </a:r>
            <a:r>
              <a:rPr lang="nl-NL" sz="1400" dirty="0"/>
              <a:t>, </a:t>
            </a:r>
            <a:r>
              <a:rPr lang="nl-NL" sz="1400" dirty="0" err="1"/>
              <a:t>verkweldering</a:t>
            </a:r>
            <a:r>
              <a:rPr lang="nl-NL" sz="1400" dirty="0"/>
              <a:t>), waardoor geulen zich gestaag of sprongsgewijs terugtrekken. Dit zal leiden tot evenredig toenemend baggerwerk.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nl-NL" sz="600" dirty="0"/>
          </a:p>
          <a:p>
            <a:pPr lvl="1">
              <a:defRPr/>
            </a:pPr>
            <a:r>
              <a:rPr lang="nl-NL" sz="1400" b="1" dirty="0"/>
              <a:t>Interventies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Voorkom versnelling van verdere verkleining van het kombergingsvolume van de Waddenzee (zoals kunstmatige vogeleilanden, nieuwe kwelderwerken, veerdammen)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Gerichte innovatie op impactarme (ondiepe) scheepvaart (i.c.m. emissievrij).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Mogelijk in combinatie met (meer) getij-afhankelijk varen (</a:t>
            </a:r>
            <a:r>
              <a:rPr lang="nl-NL" sz="1400" dirty="0" err="1"/>
              <a:t>adaptievere</a:t>
            </a:r>
            <a:r>
              <a:rPr lang="nl-NL" sz="1400" dirty="0"/>
              <a:t> dienstregeling).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Optimaliseren van logistieke systeem ter reductie vaar-tonnages.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Adaptatie door verleggen veerroutes/-havens.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lang="nl-NL" sz="1400" dirty="0"/>
              <a:t>Verkennen van geheel andere (aanvullende) vervoersconcepten (door, onder, over, achter de Waddenzee).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endParaRPr lang="nl-NL" sz="1400" dirty="0"/>
          </a:p>
          <a:p>
            <a:pPr marL="285750" lvl="1" indent="-285750">
              <a:buFont typeface="Wingdings" panose="05000000000000000000" pitchFamily="2" charset="2"/>
              <a:buChar char="à"/>
              <a:defRPr/>
            </a:pPr>
            <a:r>
              <a:rPr lang="nl-NL" sz="1400" dirty="0">
                <a:solidFill>
                  <a:srgbClr val="E89045"/>
                </a:solidFill>
                <a:latin typeface="+mj-lt"/>
                <a:sym typeface="Wingdings" panose="05000000000000000000" pitchFamily="2" charset="2"/>
              </a:rPr>
              <a:t>Vergt nader onderzoek naar specifieke gevolgen lange termijn trends geomorfologie</a:t>
            </a:r>
          </a:p>
          <a:p>
            <a:pPr marL="285750" lvl="1" indent="-285750">
              <a:buFont typeface="Wingdings" panose="05000000000000000000" pitchFamily="2" charset="2"/>
              <a:buChar char="à"/>
              <a:defRPr/>
            </a:pPr>
            <a:r>
              <a:rPr lang="nl-NL" sz="1400" dirty="0">
                <a:solidFill>
                  <a:srgbClr val="E89045"/>
                </a:solidFill>
                <a:latin typeface="+mj-lt"/>
                <a:sym typeface="Wingdings" panose="05000000000000000000" pitchFamily="2" charset="2"/>
              </a:rPr>
              <a:t>Nader onderzoek naar adaptieve strategieën </a:t>
            </a:r>
            <a:endParaRPr lang="nl-NL" sz="1400" dirty="0">
              <a:solidFill>
                <a:srgbClr val="E89045"/>
              </a:solidFill>
              <a:latin typeface="+mj-lt"/>
            </a:endParaRPr>
          </a:p>
        </p:txBody>
      </p:sp>
      <p:pic>
        <p:nvPicPr>
          <p:cNvPr id="3" name="Afbeelding 2" descr="Afbeelding met buiten, dag&#10;&#10;Automatisch gegenereerde beschrijving">
            <a:extLst>
              <a:ext uri="{FF2B5EF4-FFF2-40B4-BE49-F238E27FC236}">
                <a16:creationId xmlns:a16="http://schemas.microsoft.com/office/drawing/2014/main" id="{B4A29E41-9030-2F4D-AABB-456973784C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38" y="3959802"/>
            <a:ext cx="3151178" cy="211772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50800" dir="2400000" algn="ctr" rotWithShape="0">
              <a:schemeClr val="bg2">
                <a:lumMod val="50000"/>
              </a:schemeClr>
            </a:outerShdw>
          </a:effectLst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829D93-B108-594C-8114-74DA6572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816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DB188C8-AF54-425E-9679-2C9199E4BFE9}"/>
              </a:ext>
            </a:extLst>
          </p:cNvPr>
          <p:cNvSpPr txBox="1">
            <a:spLocks/>
          </p:cNvSpPr>
          <p:nvPr/>
        </p:nvSpPr>
        <p:spPr>
          <a:xfrm>
            <a:off x="874713" y="2405007"/>
            <a:ext cx="10930401" cy="138870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800" dirty="0">
                <a:solidFill>
                  <a:schemeClr val="bg1"/>
                </a:solidFill>
              </a:rPr>
              <a:t>Varen en baggeren in de Waddenzee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 txBox="1">
            <a:spLocks/>
          </p:cNvSpPr>
          <p:nvPr/>
        </p:nvSpPr>
        <p:spPr>
          <a:xfrm>
            <a:off x="869543" y="3512529"/>
            <a:ext cx="10621483" cy="10083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800" dirty="0" err="1">
                <a:solidFill>
                  <a:schemeClr val="tx1"/>
                </a:solidFill>
              </a:rPr>
              <a:t>Emissieloos</a:t>
            </a:r>
            <a:r>
              <a:rPr lang="nl-NL" sz="1800" dirty="0">
                <a:solidFill>
                  <a:schemeClr val="tx1"/>
                </a:solidFill>
              </a:rPr>
              <a:t>, impactarm &amp; adaptief!</a:t>
            </a:r>
          </a:p>
          <a:p>
            <a:endParaRPr lang="nl-NL" sz="1800" dirty="0">
              <a:solidFill>
                <a:schemeClr val="tx1"/>
              </a:solidFill>
            </a:endParaRPr>
          </a:p>
        </p:txBody>
      </p:sp>
      <p:pic>
        <p:nvPicPr>
          <p:cNvPr id="4" name="Picture 5" descr="U:\WERK\Vaargeulen_havens\Vaarweg_Ameland\kaarten_data\luchtfoto's\april2019\RWSNN_AML 0J9A6126 (30).JPG">
            <a:extLst>
              <a:ext uri="{FF2B5EF4-FFF2-40B4-BE49-F238E27FC236}">
                <a16:creationId xmlns:a16="http://schemas.microsoft.com/office/drawing/2014/main" id="{B7A0AEA6-288B-4A4C-8260-4D693197E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3956750"/>
            <a:ext cx="3173819" cy="211587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73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188C8-AF54-425E-9679-2C9199E4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0" i="0" dirty="0">
                <a:latin typeface="+mj-lt"/>
              </a:rPr>
              <a:t>Varen en baggeren in de Waddenzee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7CD197-C45E-48FD-96CB-8E602235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1800" dirty="0">
                <a:solidFill>
                  <a:prstClr val="black"/>
                </a:solidFill>
                <a:latin typeface="+mj-lt"/>
              </a:rPr>
              <a:t>Morfologische dynamiek, de veranderingen</a:t>
            </a:r>
          </a:p>
          <a:p>
            <a:endParaRPr lang="nl-NL" sz="1800" dirty="0">
              <a:solidFill>
                <a:prstClr val="black"/>
              </a:solidFill>
              <a:latin typeface="+mj-lt"/>
            </a:endParaRPr>
          </a:p>
          <a:p>
            <a:endParaRPr lang="nl-NL" sz="1800" dirty="0">
              <a:latin typeface="+mj-lt"/>
            </a:endParaRPr>
          </a:p>
        </p:txBody>
      </p:sp>
      <p:pic>
        <p:nvPicPr>
          <p:cNvPr id="4" name="Picture 5" descr="U:\WERK\Vaargeulen_havens\Vaarweg_Ameland\kaarten_data\luchtfoto's\april2019\RWSNN_AML 0J9A6126 (3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3956750"/>
            <a:ext cx="3173819" cy="211587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19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altLang="nl-NL" sz="2200" dirty="0"/>
              <a:t>Ontwikkelingen over duizenden jaren vormden de basis van de Waddenzee</a:t>
            </a:r>
            <a:endParaRPr lang="nl-NL" sz="2200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727D1EA5-F92A-954A-90C4-0C62D78DF91A}"/>
              </a:ext>
            </a:extLst>
          </p:cNvPr>
          <p:cNvGrpSpPr/>
          <p:nvPr/>
        </p:nvGrpSpPr>
        <p:grpSpPr>
          <a:xfrm>
            <a:off x="874713" y="2060575"/>
            <a:ext cx="7735887" cy="4043386"/>
            <a:chOff x="874713" y="2060575"/>
            <a:chExt cx="8339922" cy="4032250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713" y="2060575"/>
              <a:ext cx="8339922" cy="403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kstvak 1"/>
            <p:cNvSpPr txBox="1">
              <a:spLocks noChangeArrowheads="1"/>
            </p:cNvSpPr>
            <p:nvPr/>
          </p:nvSpPr>
          <p:spPr bwMode="auto">
            <a:xfrm>
              <a:off x="961241" y="2142259"/>
              <a:ext cx="1049338" cy="338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25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ts val="425"/>
                </a:spcBef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ts val="425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5000"/>
                </a:spcBef>
                <a:buFont typeface="Verdana" panose="020B0604030504040204" pitchFamily="34" charset="0"/>
                <a:defRPr sz="22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ts val="425"/>
                </a:spcBef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600" dirty="0"/>
                <a:t>500 </a:t>
              </a:r>
              <a:r>
                <a:rPr lang="nl-NL" altLang="nl-NL" sz="1600" dirty="0" err="1"/>
                <a:t>vC</a:t>
              </a:r>
              <a:endParaRPr lang="nl-NL" altLang="nl-NL" sz="1600" dirty="0"/>
            </a:p>
          </p:txBody>
        </p:sp>
        <p:sp>
          <p:nvSpPr>
            <p:cNvPr id="6" name="Tekstvak 5"/>
            <p:cNvSpPr txBox="1">
              <a:spLocks noChangeArrowheads="1"/>
            </p:cNvSpPr>
            <p:nvPr/>
          </p:nvSpPr>
          <p:spPr bwMode="auto">
            <a:xfrm>
              <a:off x="5176837" y="2133029"/>
              <a:ext cx="1049337" cy="339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425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ts val="425"/>
                </a:spcBef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ts val="425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5000"/>
                </a:spcBef>
                <a:buFont typeface="Verdana" panose="020B0604030504040204" pitchFamily="34" charset="0"/>
                <a:defRPr sz="22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ts val="425"/>
                </a:spcBef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600" dirty="0"/>
                <a:t>800 </a:t>
              </a:r>
              <a:r>
                <a:rPr lang="nl-NL" altLang="nl-NL" sz="1600" dirty="0" err="1"/>
                <a:t>nC</a:t>
              </a:r>
              <a:endParaRPr lang="nl-NL" altLang="nl-NL" sz="1600" dirty="0"/>
            </a:p>
          </p:txBody>
        </p:sp>
        <p:sp>
          <p:nvSpPr>
            <p:cNvPr id="7" name="Tekstvak 6"/>
            <p:cNvSpPr txBox="1">
              <a:spLocks noChangeArrowheads="1"/>
            </p:cNvSpPr>
            <p:nvPr/>
          </p:nvSpPr>
          <p:spPr bwMode="auto">
            <a:xfrm>
              <a:off x="5176837" y="4272215"/>
              <a:ext cx="1049337" cy="338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425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ts val="425"/>
                </a:spcBef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ts val="425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5000"/>
                </a:spcBef>
                <a:buFont typeface="Verdana" panose="020B0604030504040204" pitchFamily="34" charset="0"/>
                <a:defRPr sz="22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ts val="425"/>
                </a:spcBef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600" dirty="0"/>
                <a:t>1850 </a:t>
              </a:r>
              <a:r>
                <a:rPr lang="nl-NL" altLang="nl-NL" sz="1600" dirty="0" err="1"/>
                <a:t>nC</a:t>
              </a:r>
              <a:endParaRPr lang="nl-NL" altLang="nl-NL" sz="1600" dirty="0"/>
            </a:p>
          </p:txBody>
        </p:sp>
        <p:sp>
          <p:nvSpPr>
            <p:cNvPr id="8" name="Tekstvak 7"/>
            <p:cNvSpPr txBox="1">
              <a:spLocks noChangeArrowheads="1"/>
            </p:cNvSpPr>
            <p:nvPr/>
          </p:nvSpPr>
          <p:spPr bwMode="auto">
            <a:xfrm>
              <a:off x="961241" y="4272214"/>
              <a:ext cx="1049338" cy="338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425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ts val="425"/>
                </a:spcBef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ts val="425"/>
                </a:spcBef>
                <a:buFont typeface="Arial" panose="020B0604020202020204" pitchFamily="34" charset="0"/>
                <a:buChar char="•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5000"/>
                </a:spcBef>
                <a:buFont typeface="Verdana" panose="020B0604030504040204" pitchFamily="34" charset="0"/>
                <a:defRPr sz="2200">
                  <a:solidFill>
                    <a:srgbClr val="000000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ts val="425"/>
                </a:spcBef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ts val="425"/>
                </a:spcBef>
                <a:spcAft>
                  <a:spcPct val="0"/>
                </a:spcAft>
                <a:buFont typeface="Verdana" panose="020B0604030504040204" pitchFamily="34" charset="0"/>
                <a:buChar char="–"/>
                <a:defRPr>
                  <a:solidFill>
                    <a:srgbClr val="000000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600" dirty="0"/>
                <a:t>1500 </a:t>
              </a:r>
              <a:r>
                <a:rPr lang="nl-NL" altLang="nl-NL" sz="1600" dirty="0" err="1"/>
                <a:t>nC</a:t>
              </a:r>
              <a:endParaRPr lang="nl-NL" altLang="nl-NL" sz="1600" dirty="0"/>
            </a:p>
          </p:txBody>
        </p:sp>
      </p:grp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FDF02CEE-6D6A-FA48-A7D8-2B2C25AB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7</a:t>
            </a:fld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771C607-3FB6-45B2-AC69-499B1580F9EC}"/>
              </a:ext>
            </a:extLst>
          </p:cNvPr>
          <p:cNvSpPr txBox="1"/>
          <p:nvPr/>
        </p:nvSpPr>
        <p:spPr>
          <a:xfrm>
            <a:off x="8975725" y="2097088"/>
            <a:ext cx="3011836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Ontwatering en afgraven van veen leidde tot afslag en doorbraken.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De Waddenzee –vooral Zuiderzee– groeide (en verdiepte)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Het zeeklei/waddengebied breidde zich uit.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400" dirty="0">
                <a:latin typeface="Franklin Gothic Book"/>
              </a:rPr>
              <a:t>Na sterke opslibbing werden na 1000 </a:t>
            </a:r>
            <a:r>
              <a:rPr lang="nl-NL" sz="1400" dirty="0" err="1">
                <a:latin typeface="Franklin Gothic Book"/>
              </a:rPr>
              <a:t>nC</a:t>
            </a:r>
            <a:r>
              <a:rPr lang="nl-NL" sz="1400" dirty="0">
                <a:latin typeface="Franklin Gothic Book"/>
              </a:rPr>
              <a:t> grote gebieden bedijkt.</a:t>
            </a:r>
          </a:p>
        </p:txBody>
      </p:sp>
    </p:spTree>
    <p:extLst>
      <p:ext uri="{BB962C8B-B14F-4D97-AF65-F5344CB8AC3E}">
        <p14:creationId xmlns:p14="http://schemas.microsoft.com/office/powerpoint/2010/main" val="350756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96EA00-A378-B74D-900D-0B1E7489A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1808438"/>
            <a:ext cx="10533072" cy="252138"/>
          </a:xfrm>
        </p:spPr>
        <p:txBody>
          <a:bodyPr>
            <a:normAutofit/>
          </a:bodyPr>
          <a:lstStyle/>
          <a:p>
            <a:r>
              <a:rPr lang="nl-NL" altLang="nl-NL" sz="1400" dirty="0">
                <a:solidFill>
                  <a:srgbClr val="E89045"/>
                </a:solidFill>
                <a:ea typeface="Geneva"/>
                <a:cs typeface="Geneva"/>
              </a:rPr>
              <a:t>Er is nog 1/3 van de Waddenzee over. Grote gevolgen voor het uiterlijk en het beheer van de Waddenzee, waaronder de geulen.</a:t>
            </a:r>
            <a:endParaRPr lang="nl-NL" sz="1400" dirty="0">
              <a:solidFill>
                <a:srgbClr val="E89045"/>
              </a:solidFill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A3754D-96E2-E94E-9D69-9399541A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8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8B2C9F0-32F7-AD45-A60F-F17F3661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85" y="1173955"/>
            <a:ext cx="11080740" cy="573088"/>
          </a:xfrm>
        </p:spPr>
        <p:txBody>
          <a:bodyPr>
            <a:normAutofit fontScale="90000"/>
          </a:bodyPr>
          <a:lstStyle/>
          <a:p>
            <a:r>
              <a:rPr lang="nl-NL" altLang="nl-NL" dirty="0">
                <a:ea typeface="Geneva"/>
                <a:cs typeface="Geneva"/>
              </a:rPr>
              <a:t>Waddenzee 2/3 kleiner geworden door bedijkingen, afsluitingen en landaanwinning</a:t>
            </a:r>
            <a:endParaRPr lang="nl-NL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6E3F6E43-F59C-8B4D-B6D0-9AF5077E5186}"/>
              </a:ext>
            </a:extLst>
          </p:cNvPr>
          <p:cNvGrpSpPr/>
          <p:nvPr/>
        </p:nvGrpSpPr>
        <p:grpSpPr>
          <a:xfrm>
            <a:off x="1966593" y="2003481"/>
            <a:ext cx="7550544" cy="4089344"/>
            <a:chOff x="1966593" y="1976595"/>
            <a:chExt cx="7550544" cy="4089344"/>
          </a:xfrm>
        </p:grpSpPr>
        <p:pic>
          <p:nvPicPr>
            <p:cNvPr id="70" name="Afbeelding 69"/>
            <p:cNvPicPr>
              <a:picLocks noChangeAspect="1"/>
            </p:cNvPicPr>
            <p:nvPr/>
          </p:nvPicPr>
          <p:blipFill rotWithShape="1">
            <a:blip r:embed="rId3"/>
            <a:srcRect l="4352" t="12753" r="2883" b="16098"/>
            <a:stretch/>
          </p:blipFill>
          <p:spPr>
            <a:xfrm>
              <a:off x="1966593" y="1976595"/>
              <a:ext cx="7550544" cy="4089344"/>
            </a:xfrm>
            <a:prstGeom prst="rect">
              <a:avLst/>
            </a:prstGeom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D32E96DB-04C8-DA44-8783-F67204E74118}"/>
                </a:ext>
              </a:extLst>
            </p:cNvPr>
            <p:cNvSpPr/>
            <p:nvPr/>
          </p:nvSpPr>
          <p:spPr>
            <a:xfrm>
              <a:off x="6675120" y="4919472"/>
              <a:ext cx="2706624" cy="667512"/>
            </a:xfrm>
            <a:prstGeom prst="rect">
              <a:avLst/>
            </a:prstGeom>
            <a:solidFill>
              <a:srgbClr val="6FA8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60" name="Afbeelding 159"/>
            <p:cNvPicPr>
              <a:picLocks noChangeAspect="1"/>
            </p:cNvPicPr>
            <p:nvPr/>
          </p:nvPicPr>
          <p:blipFill rotWithShape="1">
            <a:blip r:embed="rId4"/>
            <a:srcRect r="24552"/>
            <a:stretch/>
          </p:blipFill>
          <p:spPr>
            <a:xfrm>
              <a:off x="7368087" y="4857051"/>
              <a:ext cx="2081353" cy="1183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71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2200" dirty="0" err="1"/>
              <a:t>Afsluitdijk</a:t>
            </a:r>
            <a:r>
              <a:rPr lang="en-US" altLang="nl-NL" sz="2200" dirty="0"/>
              <a:t> </a:t>
            </a:r>
            <a:r>
              <a:rPr lang="en-US" altLang="nl-NL" sz="2200" dirty="0" err="1"/>
              <a:t>sterk</a:t>
            </a:r>
            <a:r>
              <a:rPr lang="en-US" altLang="nl-NL" sz="2200" dirty="0"/>
              <a:t> </a:t>
            </a:r>
            <a:r>
              <a:rPr lang="en-US" altLang="nl-NL" sz="2200" dirty="0" err="1"/>
              <a:t>bepalend</a:t>
            </a:r>
            <a:r>
              <a:rPr lang="en-US" altLang="nl-NL" sz="2200" dirty="0"/>
              <a:t>: </a:t>
            </a:r>
            <a:r>
              <a:rPr lang="en-US" altLang="nl-NL" sz="2200" dirty="0" err="1"/>
              <a:t>een</a:t>
            </a:r>
            <a:r>
              <a:rPr lang="en-US" altLang="nl-NL" sz="2200" dirty="0"/>
              <a:t> </a:t>
            </a:r>
            <a:r>
              <a:rPr lang="en-US" altLang="nl-NL" sz="2200" dirty="0" err="1"/>
              <a:t>schok</a:t>
            </a:r>
            <a:r>
              <a:rPr lang="en-US" altLang="nl-NL" sz="2200" dirty="0"/>
              <a:t> </a:t>
            </a:r>
            <a:r>
              <a:rPr lang="en-US" altLang="nl-NL" sz="2200" dirty="0" err="1"/>
              <a:t>voor</a:t>
            </a:r>
            <a:r>
              <a:rPr lang="en-US" altLang="nl-NL" sz="2200" dirty="0"/>
              <a:t> de Waddenzee</a:t>
            </a:r>
            <a:r>
              <a:rPr lang="en-US" altLang="nl-NL" sz="2000" dirty="0"/>
              <a:t/>
            </a:r>
            <a:br>
              <a:rPr lang="en-US" altLang="nl-NL" sz="2000" dirty="0"/>
            </a:br>
            <a:endParaRPr lang="nl-NL" altLang="nl-NL" sz="1400" dirty="0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E466DB2-ABFE-9D4C-8226-D9FE8B388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185" y="1813320"/>
            <a:ext cx="10802510" cy="4351338"/>
          </a:xfrm>
        </p:spPr>
        <p:txBody>
          <a:bodyPr>
            <a:normAutofit/>
          </a:bodyPr>
          <a:lstStyle/>
          <a:p>
            <a:r>
              <a:rPr lang="en-US" altLang="nl-NL" sz="1400" dirty="0" err="1"/>
              <a:t>Verandering</a:t>
            </a:r>
            <a:r>
              <a:rPr lang="en-US" altLang="nl-NL" sz="1400" dirty="0"/>
              <a:t> </a:t>
            </a:r>
            <a:r>
              <a:rPr lang="en-US" altLang="nl-NL" sz="1400" dirty="0" err="1"/>
              <a:t>getijdegolf</a:t>
            </a:r>
            <a:r>
              <a:rPr lang="en-US" altLang="nl-NL" sz="1400" dirty="0"/>
              <a:t> </a:t>
            </a:r>
            <a:r>
              <a:rPr lang="en-US" altLang="nl-NL" sz="1400" dirty="0" err="1"/>
              <a:t>vanuit</a:t>
            </a:r>
            <a:r>
              <a:rPr lang="en-US" altLang="nl-NL" sz="1400" dirty="0"/>
              <a:t> </a:t>
            </a:r>
            <a:r>
              <a:rPr lang="en-US" altLang="nl-NL" sz="1400" dirty="0" err="1"/>
              <a:t>Marsdiep</a:t>
            </a:r>
            <a:r>
              <a:rPr lang="en-US" altLang="nl-NL" sz="1400" dirty="0"/>
              <a:t> door </a:t>
            </a:r>
            <a:r>
              <a:rPr lang="en-US" altLang="nl-NL" sz="1400" dirty="0" err="1"/>
              <a:t>Afsluitdijk</a:t>
            </a:r>
            <a:endParaRPr lang="nl-NL" sz="140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86149AA-259B-DE42-AA85-3FA0B55E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0539-1FFD-4E1A-8447-2B1247AD4F0B}" type="slidenum">
              <a:rPr lang="nl-NL" smtClean="0"/>
              <a:t>9</a:t>
            </a:fld>
            <a:endParaRPr lang="nl-NL"/>
          </a:p>
        </p:txBody>
      </p:sp>
      <p:grpSp>
        <p:nvGrpSpPr>
          <p:cNvPr id="3" name="Groep 2"/>
          <p:cNvGrpSpPr/>
          <p:nvPr/>
        </p:nvGrpSpPr>
        <p:grpSpPr>
          <a:xfrm>
            <a:off x="1158930" y="2342007"/>
            <a:ext cx="8591550" cy="4217988"/>
            <a:chOff x="1158930" y="1511697"/>
            <a:chExt cx="8591550" cy="4217988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930" y="1938735"/>
              <a:ext cx="4257675" cy="3790950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6605" y="1511697"/>
              <a:ext cx="4333875" cy="3867150"/>
            </a:xfrm>
            <a:prstGeom prst="rect">
              <a:avLst/>
            </a:prstGeom>
          </p:spPr>
        </p:pic>
      </p:grpSp>
      <p:sp>
        <p:nvSpPr>
          <p:cNvPr id="4" name="Vrije vorm 3"/>
          <p:cNvSpPr/>
          <p:nvPr/>
        </p:nvSpPr>
        <p:spPr>
          <a:xfrm rot="21208942">
            <a:off x="3426303" y="3543300"/>
            <a:ext cx="392894" cy="1625161"/>
          </a:xfrm>
          <a:custGeom>
            <a:avLst/>
            <a:gdLst>
              <a:gd name="connsiteX0" fmla="*/ 154968 w 396706"/>
              <a:gd name="connsiteY0" fmla="*/ 1524000 h 1524000"/>
              <a:gd name="connsiteX1" fmla="*/ 7823 w 396706"/>
              <a:gd name="connsiteY1" fmla="*/ 1355834 h 1524000"/>
              <a:gd name="connsiteX2" fmla="*/ 28844 w 396706"/>
              <a:gd name="connsiteY2" fmla="*/ 935420 h 1524000"/>
              <a:gd name="connsiteX3" fmla="*/ 102416 w 396706"/>
              <a:gd name="connsiteY3" fmla="*/ 515007 h 1524000"/>
              <a:gd name="connsiteX4" fmla="*/ 186499 w 396706"/>
              <a:gd name="connsiteY4" fmla="*/ 241738 h 1524000"/>
              <a:gd name="connsiteX5" fmla="*/ 396706 w 396706"/>
              <a:gd name="connsiteY5" fmla="*/ 0 h 1524000"/>
              <a:gd name="connsiteX0" fmla="*/ 143707 w 395956"/>
              <a:gd name="connsiteY0" fmla="*/ 1576551 h 1576551"/>
              <a:gd name="connsiteX1" fmla="*/ 7073 w 395956"/>
              <a:gd name="connsiteY1" fmla="*/ 1355834 h 1576551"/>
              <a:gd name="connsiteX2" fmla="*/ 28094 w 395956"/>
              <a:gd name="connsiteY2" fmla="*/ 935420 h 1576551"/>
              <a:gd name="connsiteX3" fmla="*/ 101666 w 395956"/>
              <a:gd name="connsiteY3" fmla="*/ 515007 h 1576551"/>
              <a:gd name="connsiteX4" fmla="*/ 185749 w 395956"/>
              <a:gd name="connsiteY4" fmla="*/ 241738 h 1576551"/>
              <a:gd name="connsiteX5" fmla="*/ 395956 w 395956"/>
              <a:gd name="connsiteY5" fmla="*/ 0 h 1576551"/>
              <a:gd name="connsiteX0" fmla="*/ 143707 w 395956"/>
              <a:gd name="connsiteY0" fmla="*/ 1534509 h 1534509"/>
              <a:gd name="connsiteX1" fmla="*/ 7073 w 395956"/>
              <a:gd name="connsiteY1" fmla="*/ 1355834 h 1534509"/>
              <a:gd name="connsiteX2" fmla="*/ 28094 w 395956"/>
              <a:gd name="connsiteY2" fmla="*/ 935420 h 1534509"/>
              <a:gd name="connsiteX3" fmla="*/ 101666 w 395956"/>
              <a:gd name="connsiteY3" fmla="*/ 515007 h 1534509"/>
              <a:gd name="connsiteX4" fmla="*/ 185749 w 395956"/>
              <a:gd name="connsiteY4" fmla="*/ 241738 h 1534509"/>
              <a:gd name="connsiteX5" fmla="*/ 395956 w 395956"/>
              <a:gd name="connsiteY5" fmla="*/ 0 h 1534509"/>
              <a:gd name="connsiteX0" fmla="*/ 152965 w 405214"/>
              <a:gd name="connsiteY0" fmla="*/ 1534509 h 1534509"/>
              <a:gd name="connsiteX1" fmla="*/ 5820 w 405214"/>
              <a:gd name="connsiteY1" fmla="*/ 1261240 h 1534509"/>
              <a:gd name="connsiteX2" fmla="*/ 37352 w 405214"/>
              <a:gd name="connsiteY2" fmla="*/ 935420 h 1534509"/>
              <a:gd name="connsiteX3" fmla="*/ 110924 w 405214"/>
              <a:gd name="connsiteY3" fmla="*/ 515007 h 1534509"/>
              <a:gd name="connsiteX4" fmla="*/ 195007 w 405214"/>
              <a:gd name="connsiteY4" fmla="*/ 241738 h 1534509"/>
              <a:gd name="connsiteX5" fmla="*/ 405214 w 405214"/>
              <a:gd name="connsiteY5" fmla="*/ 0 h 1534509"/>
              <a:gd name="connsiteX0" fmla="*/ 438527 w 438527"/>
              <a:gd name="connsiteY0" fmla="*/ 1763109 h 1763109"/>
              <a:gd name="connsiteX1" fmla="*/ 24682 w 438527"/>
              <a:gd name="connsiteY1" fmla="*/ 1261240 h 1763109"/>
              <a:gd name="connsiteX2" fmla="*/ 56214 w 438527"/>
              <a:gd name="connsiteY2" fmla="*/ 935420 h 1763109"/>
              <a:gd name="connsiteX3" fmla="*/ 129786 w 438527"/>
              <a:gd name="connsiteY3" fmla="*/ 515007 h 1763109"/>
              <a:gd name="connsiteX4" fmla="*/ 213869 w 438527"/>
              <a:gd name="connsiteY4" fmla="*/ 241738 h 1763109"/>
              <a:gd name="connsiteX5" fmla="*/ 424076 w 438527"/>
              <a:gd name="connsiteY5" fmla="*/ 0 h 1763109"/>
              <a:gd name="connsiteX0" fmla="*/ 392894 w 392894"/>
              <a:gd name="connsiteY0" fmla="*/ 1763109 h 1763109"/>
              <a:gd name="connsiteX1" fmla="*/ 42549 w 392894"/>
              <a:gd name="connsiteY1" fmla="*/ 1324740 h 1763109"/>
              <a:gd name="connsiteX2" fmla="*/ 10581 w 392894"/>
              <a:gd name="connsiteY2" fmla="*/ 935420 h 1763109"/>
              <a:gd name="connsiteX3" fmla="*/ 84153 w 392894"/>
              <a:gd name="connsiteY3" fmla="*/ 515007 h 1763109"/>
              <a:gd name="connsiteX4" fmla="*/ 168236 w 392894"/>
              <a:gd name="connsiteY4" fmla="*/ 241738 h 1763109"/>
              <a:gd name="connsiteX5" fmla="*/ 378443 w 392894"/>
              <a:gd name="connsiteY5" fmla="*/ 0 h 1763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894" h="1763109">
                <a:moveTo>
                  <a:pt x="392894" y="1763109"/>
                </a:moveTo>
                <a:cubicBezTo>
                  <a:pt x="329832" y="1728074"/>
                  <a:pt x="106268" y="1462688"/>
                  <a:pt x="42549" y="1324740"/>
                </a:cubicBezTo>
                <a:cubicBezTo>
                  <a:pt x="-21170" y="1186792"/>
                  <a:pt x="3647" y="1070375"/>
                  <a:pt x="10581" y="935420"/>
                </a:cubicBezTo>
                <a:cubicBezTo>
                  <a:pt x="17515" y="800465"/>
                  <a:pt x="57877" y="630621"/>
                  <a:pt x="84153" y="515007"/>
                </a:cubicBezTo>
                <a:cubicBezTo>
                  <a:pt x="110429" y="399393"/>
                  <a:pt x="119188" y="327572"/>
                  <a:pt x="168236" y="241738"/>
                </a:cubicBezTo>
                <a:cubicBezTo>
                  <a:pt x="217284" y="155903"/>
                  <a:pt x="297863" y="77951"/>
                  <a:pt x="378443" y="0"/>
                </a:cubicBezTo>
              </a:path>
            </a:pathLst>
          </a:custGeom>
          <a:noFill/>
          <a:ln w="28575">
            <a:solidFill>
              <a:schemeClr val="tx1">
                <a:lumMod val="65000"/>
                <a:lumOff val="35000"/>
              </a:schemeClr>
            </a:solidFill>
            <a:prstDash val="sysDash"/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89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PRW">
      <a:dk1>
        <a:sysClr val="windowText" lastClr="000000"/>
      </a:dk1>
      <a:lt1>
        <a:sysClr val="window" lastClr="FFFFFF"/>
      </a:lt1>
      <a:dk2>
        <a:srgbClr val="E7904E"/>
      </a:dk2>
      <a:lt2>
        <a:srgbClr val="FFFFFF"/>
      </a:lt2>
      <a:accent1>
        <a:srgbClr val="E7904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W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sjabloon_nw" id="{5DE1A26D-30A1-BD40-821E-F796E9155AE5}" vid="{805365E1-ACBB-4B46-BDA7-101B6FD6D57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3785</TotalTime>
  <Words>3303</Words>
  <Application>Microsoft Office PowerPoint</Application>
  <PresentationFormat>Breedbeeld</PresentationFormat>
  <Paragraphs>537</Paragraphs>
  <Slides>59</Slides>
  <Notes>48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9" baseType="lpstr">
      <vt:lpstr>Arial</vt:lpstr>
      <vt:lpstr>Calibri</vt:lpstr>
      <vt:lpstr>Franklin Gothic Book</vt:lpstr>
      <vt:lpstr>Franklin Gothic Demi</vt:lpstr>
      <vt:lpstr>Geneva</vt:lpstr>
      <vt:lpstr>Times New Roman</vt:lpstr>
      <vt:lpstr>Verdana</vt:lpstr>
      <vt:lpstr>Wingdings</vt:lpstr>
      <vt:lpstr>Kantoorthema</vt:lpstr>
      <vt:lpstr>Chart</vt:lpstr>
      <vt:lpstr>Varen en baggeren in de Waddenzee</vt:lpstr>
      <vt:lpstr>Inhoudsopgave</vt:lpstr>
      <vt:lpstr>Aanleiding: sterke stijging baggerwerk in Waddenzee</vt:lpstr>
      <vt:lpstr>Uitgangspunten vaargeulonderhoud Waddenzee (Belegd in Structuurvisie Waddenzee, Beheerplan Natura2000, etc)  </vt:lpstr>
      <vt:lpstr>Bagger- en verspreidingslocaties van het Vlie (voorbeeld)</vt:lpstr>
      <vt:lpstr>Varen en baggeren in de Waddenzee</vt:lpstr>
      <vt:lpstr>Ontwikkelingen over duizenden jaren vormden de basis van de Waddenzee</vt:lpstr>
      <vt:lpstr>Waddenzee 2/3 kleiner geworden door bedijkingen, afsluitingen en landaanwinning</vt:lpstr>
      <vt:lpstr>Afsluitdijk sterk bepalend: een schok voor de Waddenzee </vt:lpstr>
      <vt:lpstr>Afsluitdijk: getijslag nam abrupt toe, een schok voor de Waddenzee </vt:lpstr>
      <vt:lpstr>Heroriëntatie van de geulen na afsluiting Zuiderzee </vt:lpstr>
      <vt:lpstr>Ook afsluiting Lauwerszee (1969) leidde tot grote veranderingen</vt:lpstr>
      <vt:lpstr>Zelfs inpoldering Middelzee na 700 jaar nog merkbaar…</vt:lpstr>
      <vt:lpstr>Gevolg: grote morfologische veranderingen  </vt:lpstr>
      <vt:lpstr>100 jaar meetreeksen: trendmatige opvulling van de Waddenzee</vt:lpstr>
      <vt:lpstr>Jaarlijkse veranderingen per bekken (volume, bodemhoogte en kustlijn NAP-20m) </vt:lpstr>
      <vt:lpstr>Sedimentatie in de Waddenzee: toename platen, afname geulen</vt:lpstr>
      <vt:lpstr>Ook veranderingen sedimentsamenstelling: areaal slib neemt toe  </vt:lpstr>
      <vt:lpstr>Varen en baggeren in de Waddenzee</vt:lpstr>
      <vt:lpstr>Verzanding, drempelvorming en heroriëntatie van geulen leiden tot knelpunten vaargeulonderhoud </vt:lpstr>
      <vt:lpstr>Ontwikkeling en prognose baggervolume Vaarweg Holwerd-Ameland </vt:lpstr>
      <vt:lpstr>Toename baggerlocaties in Vaarweg Ameland (de gele vakken)</vt:lpstr>
      <vt:lpstr>Waar en waarom moeten we zoveel baggeren?</vt:lpstr>
      <vt:lpstr>Veerdam en landaanwinning in 19e en 20e eeuw  </vt:lpstr>
      <vt:lpstr>Veerdam(men): ter herinnering, zo was het vroeger… </vt:lpstr>
      <vt:lpstr>(Veer)dammen en kwelderwerken: sterke invloed op morfologie, en daarmee habitats </vt:lpstr>
      <vt:lpstr>Afname kombergingsvolume   = afname natuurlijke geul</vt:lpstr>
      <vt:lpstr>Zodra geulprofiel kritisch profiel raakt: baggerwerk</vt:lpstr>
      <vt:lpstr>Ophoging wad en groei kwelders leiden tot meer baggerwerk, over langere trajecten</vt:lpstr>
      <vt:lpstr>3D-effect: geul wordt korter, smaller en ondieper…</vt:lpstr>
      <vt:lpstr>Andere situatie: dynamische geulen met drempels, eb- en vloedscharen</vt:lpstr>
      <vt:lpstr>Vaargeul De Boontjes </vt:lpstr>
      <vt:lpstr>Boontjes: ontwikkeling baggervolume na verruiming in 2013 </vt:lpstr>
      <vt:lpstr>Samenvattend Morfologie &amp; Baggeren</vt:lpstr>
      <vt:lpstr>Varen en baggeren in de Waddenzee</vt:lpstr>
      <vt:lpstr>Effecten van veerdammen op ecosysteem</vt:lpstr>
      <vt:lpstr>Er wordt veel sediment gebaggerd en verspreid in de Waddenzee </vt:lpstr>
      <vt:lpstr>Het bodemleven is in laag-dynamische gebieden gevoeliger voor baggeren</vt:lpstr>
      <vt:lpstr>Varen en baggeren in de Waddenzee</vt:lpstr>
      <vt:lpstr>Sedimentatie en zeespiegelstijging in de Waddenzee i.r.t. vaargeulbeheer </vt:lpstr>
      <vt:lpstr>Resumerend: wadbodem stijgt sneller dan zeespiegel, het snelst langs vasteland en in ‘afgedamde’ geulen </vt:lpstr>
      <vt:lpstr>Maar de zeespiegelstijging gaat versnellen (ref.: IPCC-rapport AR6, augustus 2021)</vt:lpstr>
      <vt:lpstr>Inmiddels ook bevestigd: mondiaal gemiddelde versnelling   </vt:lpstr>
      <vt:lpstr>Maar… waarnemingen: geen versnelling langs Nederlandse kust, vooral Waddenzee blijft achter  </vt:lpstr>
      <vt:lpstr>2 scenario’s zeespiegelstijging: voorspelling gemiddeld meegroeivermogen wadbodem (mm/jaar; stand der kennis: 2018)</vt:lpstr>
      <vt:lpstr>Met zeespiegelstijging neemt sedimentbehoefte Waddenzee toe (Mm3/jaar)</vt:lpstr>
      <vt:lpstr>Inschatting: netto sedimentatie gaat voorlopig door, met verschillen tussen deelgebieden (m.u.v. Eems-Dollard)</vt:lpstr>
      <vt:lpstr>Gevolg: verwachte knelpuntgebieden voor vaargeulen in komende decennia</vt:lpstr>
      <vt:lpstr>Niet vergeten: zeespiegelstijging blijft groot gevaar, zeker op langere termijn</vt:lpstr>
      <vt:lpstr>Waarnemingen en verwachtingen: sedimentatie, zeespiegelstijging en vaargeulbeheer</vt:lpstr>
      <vt:lpstr>Varen en baggeren in de Waddenzee</vt:lpstr>
      <vt:lpstr>Systeem morfologie - en klimaatontwikkeling </vt:lpstr>
      <vt:lpstr>Varen en baggeren in de Waddenzee</vt:lpstr>
      <vt:lpstr>Resumé</vt:lpstr>
      <vt:lpstr>Varen en baggeren in de Waddenzee</vt:lpstr>
      <vt:lpstr>Betekenis</vt:lpstr>
      <vt:lpstr>Interventiestrategie: adaptatie, optimalisatie en innovatie (#1/2)</vt:lpstr>
      <vt:lpstr>Handelingsperspectief: adaptatie, optimalisatie en innovatie (#2/2)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Rick Timmerman</dc:creator>
  <cp:keywords/>
  <dc:description/>
  <cp:lastModifiedBy>Klomp, Gerwin (NN)</cp:lastModifiedBy>
  <cp:revision>291</cp:revision>
  <dcterms:created xsi:type="dcterms:W3CDTF">2021-01-05T09:53:42Z</dcterms:created>
  <dcterms:modified xsi:type="dcterms:W3CDTF">2021-10-20T12:57:47Z</dcterms:modified>
  <cp:category/>
</cp:coreProperties>
</file>