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CC"/>
    <a:srgbClr val="008080"/>
    <a:srgbClr val="009999"/>
    <a:srgbClr val="9900CC"/>
    <a:srgbClr val="FF00FF"/>
    <a:srgbClr val="66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395" autoAdjust="0"/>
  </p:normalViewPr>
  <p:slideViewPr>
    <p:cSldViewPr snapToGrid="0" showGuides="1">
      <p:cViewPr varScale="1">
        <p:scale>
          <a:sx n="111" d="100"/>
          <a:sy n="111" d="100"/>
        </p:scale>
        <p:origin x="22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DFC8E-7E75-48B3-9770-811BEAE19503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130FE-854D-45B5-A399-B4B37C9AFA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7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21A18-13DA-47D0-850B-BB2717FDA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46B4F0-2C75-4A89-A3E4-815F61793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FC4821-6B17-441A-8788-A31BFA63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86B1FA-79A0-4E69-925C-BC05F2CA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8796AB-2EE8-4562-AE3F-FFD40BD0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39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18694-EE54-4F78-903C-34688913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E68EBFA-13AF-4F21-87CC-4FFC5504D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9CFC41-866F-4933-B6D3-FE76C8EC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DE2E94-87F4-45A2-9FE5-A6D4ECC2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95D50E-69E4-430C-85E1-B6481D25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64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475835-2E10-4CAF-B86C-2903BE450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7D96A6-FCDC-4AC9-8C01-044CA617B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63D948-9518-4132-9026-413A7E24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E0E0E0-BC1C-4303-AD35-5DBE867A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0A0D66-39D4-407C-800B-BDDB5F92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72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59FC9-5614-4BE4-A407-8F62FAC43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83E0E5-3CA5-42EA-932A-139C1287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71218F-BE87-4AFA-A32C-2320F929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06712D-93B6-4D2A-949E-FCAF54C3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DED1E-6BA7-4450-B644-1A4B29C3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14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3ADC5-351E-4F35-8E01-14ADB994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B0FA7D-4F23-4A29-A3B0-409B236B9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6F252B-730C-40F7-90BA-E770A83D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E75140-5C03-4B86-9640-DB7D3B64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B3DDB9-1135-4B11-88AD-6E20A357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55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F8398-62FB-4718-8D0F-CBAE9CA2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1E00A9-D456-4ABC-8FDF-42B9F6981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3ECD32-5415-492A-AFD3-15EEDCEF8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7356B4-5C62-48D6-BBAB-0FAFE56A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42B7BF-A58E-43BD-ADAA-6DB0574C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359B34-57C5-4F82-B0B9-FF9AB21C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1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12527-84B4-488A-9E20-DD92BB00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B86335-495A-4A14-918A-318663C98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FE441C-C0CC-424F-898D-901A0070A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EFB5A2A-DFA2-4351-9ECD-A5DF26175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A2D9F3-A5D0-489D-B94A-3C33BC803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0417A56-7188-4593-924E-E74BD3D6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8CE540C-A806-4258-BE39-DE6F786C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CBBD783-2628-4BB7-B3AB-4650708F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57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68E77-E2B7-4689-ABB5-00F9D6C5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095362-F705-49BD-911B-41E05CA1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126DB5-5C15-4902-93E8-A8193D20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9657375-EB5D-4C53-B5F6-953B821D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90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432941-2F95-44AA-9C47-1E8CB6E9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D6B3A7D-9653-4BEC-B711-2227585D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400179-E1D4-4074-A619-FE992DCF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49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C5EEF-F74A-4255-9892-B0A2C566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CE6B68-AD75-4011-B818-DBBB5E835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F0A1BB-59B0-4A70-9897-176120D7C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CBBD70-1FDB-4BA6-84EC-F8367138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21C847-805C-410F-9297-7E744861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BB804D-356C-4164-96EB-403E03A4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51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52A2A-9185-4CC8-8AB4-109FFFF5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1D6504-C683-47A6-B9B6-A3F8A2CD7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3C9892-A331-4B7D-BD8E-DB5769DDD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F37605-8176-498F-AFDD-5B68839B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26BFA7-BE79-4F28-816B-84D8DE55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CD6143-4951-4618-9C8F-0495CF5A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1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29D33A6-F16B-4FDA-99E6-7F1BD3FA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0C6B1F-6DA8-4C2B-B42D-7AAD60F25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A6E537-D7E8-47EE-B0D0-5FE3E1089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9B7948-7C1B-4E27-A5C0-6626FAF5F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36582C-900D-4976-85D1-3DDC6D991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46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image" Target="../media/image1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881852" y="1053096"/>
            <a:ext cx="11035256" cy="5305772"/>
            <a:chOff x="881852" y="1053096"/>
            <a:chExt cx="11035256" cy="5305772"/>
          </a:xfrm>
        </p:grpSpPr>
        <p:sp>
          <p:nvSpPr>
            <p:cNvPr id="5" name="OTLSHAPE_SL_a6b291b9f3134548847ec52cf049f87b_HeaderRectangle">
              <a:extLst>
                <a:ext uri="{FF2B5EF4-FFF2-40B4-BE49-F238E27FC236}">
                  <a16:creationId xmlns:a16="http://schemas.microsoft.com/office/drawing/2014/main" id="{1A6AB359-2DF5-4B77-A8C6-1B5BADDB05D1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881852" y="4847589"/>
              <a:ext cx="749300" cy="375451"/>
            </a:xfrm>
            <a:prstGeom prst="rect">
              <a:avLst/>
            </a:prstGeom>
            <a:solidFill>
              <a:srgbClr val="F0642F">
                <a:alpha val="49804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" name="Groep 5"/>
            <p:cNvGrpSpPr/>
            <p:nvPr/>
          </p:nvGrpSpPr>
          <p:grpSpPr>
            <a:xfrm>
              <a:off x="882982" y="4851564"/>
              <a:ext cx="10849072" cy="378178"/>
              <a:chOff x="892184" y="1924489"/>
              <a:chExt cx="10849072" cy="1242121"/>
            </a:xfrm>
          </p:grpSpPr>
          <p:sp>
            <p:nvSpPr>
              <p:cNvPr id="127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86"/>
                </p:custDataLst>
              </p:nvPr>
            </p:nvSpPr>
            <p:spPr>
              <a:xfrm>
                <a:off x="2600817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8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DB9D0FB1-3F38-4F0F-A3AE-54B9BE8B8A90}"/>
                  </a:ext>
                </a:extLst>
              </p:cNvPr>
              <p:cNvSpPr/>
              <p:nvPr>
                <p:custDataLst>
                  <p:tags r:id="rId87"/>
                </p:custDataLst>
              </p:nvPr>
            </p:nvSpPr>
            <p:spPr>
              <a:xfrm>
                <a:off x="4900209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199ABA1A-2B63-453D-8A2A-018A1313AA38}"/>
                  </a:ext>
                </a:extLst>
              </p:cNvPr>
              <p:cNvSpPr/>
              <p:nvPr>
                <p:custDataLst>
                  <p:tags r:id="rId88"/>
                </p:custDataLst>
              </p:nvPr>
            </p:nvSpPr>
            <p:spPr>
              <a:xfrm>
                <a:off x="7199601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0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C84F4559-896E-4C6B-921F-1B41713114E4}"/>
                  </a:ext>
                </a:extLst>
              </p:cNvPr>
              <p:cNvSpPr/>
              <p:nvPr>
                <p:custDataLst>
                  <p:tags r:id="rId89"/>
                </p:custDataLst>
              </p:nvPr>
            </p:nvSpPr>
            <p:spPr>
              <a:xfrm>
                <a:off x="9498993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90"/>
                </p:custDataLst>
              </p:nvPr>
            </p:nvSpPr>
            <p:spPr>
              <a:xfrm>
                <a:off x="892184" y="1924489"/>
                <a:ext cx="1651504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OTLSHAPE_SL_7c21b9d0849c4bca94c2f6458ca272ef_BackgroundRectangle">
              <a:extLst>
                <a:ext uri="{FF2B5EF4-FFF2-40B4-BE49-F238E27FC236}">
                  <a16:creationId xmlns:a16="http://schemas.microsoft.com/office/drawing/2014/main" id="{70CC2CF1-4FA0-4789-9EEB-CC6AD563AAA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600778" y="5736404"/>
              <a:ext cx="2242263" cy="376378"/>
            </a:xfrm>
            <a:prstGeom prst="rect">
              <a:avLst/>
            </a:prstGeom>
            <a:solidFill>
              <a:schemeClr val="dk1">
                <a:alpha val="1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OTLSHAPE_SL_7c21b9d0849c4bca94c2f6458ca272ef_BackgroundRectangle">
              <a:extLst>
                <a:ext uri="{FF2B5EF4-FFF2-40B4-BE49-F238E27FC236}">
                  <a16:creationId xmlns:a16="http://schemas.microsoft.com/office/drawing/2014/main" id="{DB9D0FB1-3F38-4F0F-A3AE-54B9BE8B8A9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900170" y="5736404"/>
              <a:ext cx="2242263" cy="376378"/>
            </a:xfrm>
            <a:prstGeom prst="rect">
              <a:avLst/>
            </a:prstGeom>
            <a:solidFill>
              <a:schemeClr val="dk1">
                <a:alpha val="1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OTLSHAPE_SL_7c21b9d0849c4bca94c2f6458ca272ef_BackgroundRectangle">
              <a:extLst>
                <a:ext uri="{FF2B5EF4-FFF2-40B4-BE49-F238E27FC236}">
                  <a16:creationId xmlns:a16="http://schemas.microsoft.com/office/drawing/2014/main" id="{199ABA1A-2B63-453D-8A2A-018A1313AA38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199562" y="5736404"/>
              <a:ext cx="2242263" cy="376378"/>
            </a:xfrm>
            <a:prstGeom prst="rect">
              <a:avLst/>
            </a:prstGeom>
            <a:solidFill>
              <a:schemeClr val="dk1">
                <a:alpha val="1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TLSHAPE_SL_7c21b9d0849c4bca94c2f6458ca272ef_BackgroundRectangle">
              <a:extLst>
                <a:ext uri="{FF2B5EF4-FFF2-40B4-BE49-F238E27FC236}">
                  <a16:creationId xmlns:a16="http://schemas.microsoft.com/office/drawing/2014/main" id="{C84F4559-896E-4C6B-921F-1B41713114E4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498954" y="5736404"/>
              <a:ext cx="2242263" cy="376378"/>
            </a:xfrm>
            <a:prstGeom prst="rect">
              <a:avLst/>
            </a:prstGeom>
            <a:solidFill>
              <a:schemeClr val="dk1">
                <a:alpha val="1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TLSHAPE_SL_7c21b9d0849c4bca94c2f6458ca272ef_BackgroundRectangle">
              <a:extLst>
                <a:ext uri="{FF2B5EF4-FFF2-40B4-BE49-F238E27FC236}">
                  <a16:creationId xmlns:a16="http://schemas.microsoft.com/office/drawing/2014/main" id="{70CC2CF1-4FA0-4789-9EEB-CC6AD563AAA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892145" y="5734604"/>
              <a:ext cx="1651504" cy="376378"/>
            </a:xfrm>
            <a:prstGeom prst="rect">
              <a:avLst/>
            </a:prstGeom>
            <a:solidFill>
              <a:schemeClr val="dk1">
                <a:alpha val="1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2" name="Groep 11"/>
            <p:cNvGrpSpPr/>
            <p:nvPr/>
          </p:nvGrpSpPr>
          <p:grpSpPr>
            <a:xfrm>
              <a:off x="882982" y="5277072"/>
              <a:ext cx="10849072" cy="378178"/>
              <a:chOff x="892184" y="1924489"/>
              <a:chExt cx="10849072" cy="1242121"/>
            </a:xfrm>
          </p:grpSpPr>
          <p:sp>
            <p:nvSpPr>
              <p:cNvPr id="122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81"/>
                </p:custDataLst>
              </p:nvPr>
            </p:nvSpPr>
            <p:spPr>
              <a:xfrm>
                <a:off x="2600817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DB9D0FB1-3F38-4F0F-A3AE-54B9BE8B8A90}"/>
                  </a:ext>
                </a:extLst>
              </p:cNvPr>
              <p:cNvSpPr/>
              <p:nvPr>
                <p:custDataLst>
                  <p:tags r:id="rId82"/>
                </p:custDataLst>
              </p:nvPr>
            </p:nvSpPr>
            <p:spPr>
              <a:xfrm>
                <a:off x="4900209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4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199ABA1A-2B63-453D-8A2A-018A1313AA38}"/>
                  </a:ext>
                </a:extLst>
              </p:cNvPr>
              <p:cNvSpPr/>
              <p:nvPr>
                <p:custDataLst>
                  <p:tags r:id="rId83"/>
                </p:custDataLst>
              </p:nvPr>
            </p:nvSpPr>
            <p:spPr>
              <a:xfrm>
                <a:off x="7199601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C84F4559-896E-4C6B-921F-1B41713114E4}"/>
                  </a:ext>
                </a:extLst>
              </p:cNvPr>
              <p:cNvSpPr/>
              <p:nvPr>
                <p:custDataLst>
                  <p:tags r:id="rId84"/>
                </p:custDataLst>
              </p:nvPr>
            </p:nvSpPr>
            <p:spPr>
              <a:xfrm>
                <a:off x="9498993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85"/>
                </p:custDataLst>
              </p:nvPr>
            </p:nvSpPr>
            <p:spPr>
              <a:xfrm>
                <a:off x="892184" y="1924489"/>
                <a:ext cx="1651504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888972" y="1423628"/>
              <a:ext cx="10849072" cy="1058407"/>
              <a:chOff x="892184" y="1924489"/>
              <a:chExt cx="10849072" cy="1242121"/>
            </a:xfrm>
          </p:grpSpPr>
          <p:sp>
            <p:nvSpPr>
              <p:cNvPr id="117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76"/>
                </p:custDataLst>
              </p:nvPr>
            </p:nvSpPr>
            <p:spPr>
              <a:xfrm>
                <a:off x="2600817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DB9D0FB1-3F38-4F0F-A3AE-54B9BE8B8A90}"/>
                  </a:ext>
                </a:extLst>
              </p:cNvPr>
              <p:cNvSpPr/>
              <p:nvPr>
                <p:custDataLst>
                  <p:tags r:id="rId77"/>
                </p:custDataLst>
              </p:nvPr>
            </p:nvSpPr>
            <p:spPr>
              <a:xfrm>
                <a:off x="4900209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199ABA1A-2B63-453D-8A2A-018A1313AA38}"/>
                  </a:ext>
                </a:extLst>
              </p:cNvPr>
              <p:cNvSpPr/>
              <p:nvPr>
                <p:custDataLst>
                  <p:tags r:id="rId78"/>
                </p:custDataLst>
              </p:nvPr>
            </p:nvSpPr>
            <p:spPr>
              <a:xfrm>
                <a:off x="7199601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endParaRPr lang="en-US" sz="600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C84F4559-896E-4C6B-921F-1B41713114E4}"/>
                  </a:ext>
                </a:extLst>
              </p:cNvPr>
              <p:cNvSpPr/>
              <p:nvPr>
                <p:custDataLst>
                  <p:tags r:id="rId79"/>
                </p:custDataLst>
              </p:nvPr>
            </p:nvSpPr>
            <p:spPr>
              <a:xfrm>
                <a:off x="9498993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80"/>
                </p:custDataLst>
              </p:nvPr>
            </p:nvSpPr>
            <p:spPr>
              <a:xfrm>
                <a:off x="892184" y="1924489"/>
                <a:ext cx="1651504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882982" y="2538329"/>
              <a:ext cx="10849072" cy="1189871"/>
              <a:chOff x="892184" y="1924489"/>
              <a:chExt cx="10849072" cy="1242121"/>
            </a:xfrm>
          </p:grpSpPr>
          <p:sp>
            <p:nvSpPr>
              <p:cNvPr id="112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71"/>
                </p:custDataLst>
              </p:nvPr>
            </p:nvSpPr>
            <p:spPr>
              <a:xfrm>
                <a:off x="2600817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DB9D0FB1-3F38-4F0F-A3AE-54B9BE8B8A90}"/>
                  </a:ext>
                </a:extLst>
              </p:cNvPr>
              <p:cNvSpPr/>
              <p:nvPr>
                <p:custDataLst>
                  <p:tags r:id="rId72"/>
                </p:custDataLst>
              </p:nvPr>
            </p:nvSpPr>
            <p:spPr>
              <a:xfrm>
                <a:off x="4900209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199ABA1A-2B63-453D-8A2A-018A1313AA38}"/>
                  </a:ext>
                </a:extLst>
              </p:cNvPr>
              <p:cNvSpPr/>
              <p:nvPr>
                <p:custDataLst>
                  <p:tags r:id="rId73"/>
                </p:custDataLst>
              </p:nvPr>
            </p:nvSpPr>
            <p:spPr>
              <a:xfrm>
                <a:off x="7199601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C84F4559-896E-4C6B-921F-1B41713114E4}"/>
                  </a:ext>
                </a:extLst>
              </p:cNvPr>
              <p:cNvSpPr/>
              <p:nvPr>
                <p:custDataLst>
                  <p:tags r:id="rId74"/>
                </p:custDataLst>
              </p:nvPr>
            </p:nvSpPr>
            <p:spPr>
              <a:xfrm>
                <a:off x="9498993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75"/>
                </p:custDataLst>
              </p:nvPr>
            </p:nvSpPr>
            <p:spPr>
              <a:xfrm>
                <a:off x="892184" y="1924489"/>
                <a:ext cx="1651504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882982" y="3774556"/>
              <a:ext cx="10849072" cy="451143"/>
              <a:chOff x="892184" y="1924489"/>
              <a:chExt cx="10849072" cy="1242121"/>
            </a:xfrm>
          </p:grpSpPr>
          <p:sp>
            <p:nvSpPr>
              <p:cNvPr id="107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66"/>
                </p:custDataLst>
              </p:nvPr>
            </p:nvSpPr>
            <p:spPr>
              <a:xfrm>
                <a:off x="2600817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DB9D0FB1-3F38-4F0F-A3AE-54B9BE8B8A90}"/>
                  </a:ext>
                </a:extLst>
              </p:cNvPr>
              <p:cNvSpPr/>
              <p:nvPr>
                <p:custDataLst>
                  <p:tags r:id="rId67"/>
                </p:custDataLst>
              </p:nvPr>
            </p:nvSpPr>
            <p:spPr>
              <a:xfrm>
                <a:off x="4900209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199ABA1A-2B63-453D-8A2A-018A1313AA38}"/>
                  </a:ext>
                </a:extLst>
              </p:cNvPr>
              <p:cNvSpPr/>
              <p:nvPr>
                <p:custDataLst>
                  <p:tags r:id="rId68"/>
                </p:custDataLst>
              </p:nvPr>
            </p:nvSpPr>
            <p:spPr>
              <a:xfrm>
                <a:off x="7199601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C84F4559-896E-4C6B-921F-1B41713114E4}"/>
                  </a:ext>
                </a:extLst>
              </p:cNvPr>
              <p:cNvSpPr/>
              <p:nvPr>
                <p:custDataLst>
                  <p:tags r:id="rId69"/>
                </p:custDataLst>
              </p:nvPr>
            </p:nvSpPr>
            <p:spPr>
              <a:xfrm>
                <a:off x="9498993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70"/>
                </p:custDataLst>
              </p:nvPr>
            </p:nvSpPr>
            <p:spPr>
              <a:xfrm>
                <a:off x="892184" y="1924489"/>
                <a:ext cx="1651504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6" name="OTLSHAPE_SL_7c21b9d0849c4bca94c2f6458ca272ef_HeaderRectangle">
              <a:extLst>
                <a:ext uri="{FF2B5EF4-FFF2-40B4-BE49-F238E27FC236}">
                  <a16:creationId xmlns:a16="http://schemas.microsoft.com/office/drawing/2014/main" id="{DDD59738-A5C7-46F4-9509-99A3CC1A71FB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0800000">
              <a:off x="888972" y="1423626"/>
              <a:ext cx="749300" cy="1053372"/>
            </a:xfrm>
            <a:prstGeom prst="rect">
              <a:avLst/>
            </a:prstGeom>
            <a:solidFill>
              <a:srgbClr val="9ADED8">
                <a:alpha val="49804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OTLSHAPE_SL_d9a7df2045804d9cb17247706c303bca_HeaderRectangle">
              <a:extLst>
                <a:ext uri="{FF2B5EF4-FFF2-40B4-BE49-F238E27FC236}">
                  <a16:creationId xmlns:a16="http://schemas.microsoft.com/office/drawing/2014/main" id="{158DF5F6-EC72-459A-B4E8-8F24C7CB5B37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92057" y="2529771"/>
              <a:ext cx="749300" cy="1194030"/>
            </a:xfrm>
            <a:prstGeom prst="rect">
              <a:avLst/>
            </a:prstGeom>
            <a:solidFill>
              <a:srgbClr val="6F3198">
                <a:alpha val="49804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TLSHAPE_SL_289bf47ff7d04780b5bda4d0e147a7d0_HeaderRectangle">
              <a:extLst>
                <a:ext uri="{FF2B5EF4-FFF2-40B4-BE49-F238E27FC236}">
                  <a16:creationId xmlns:a16="http://schemas.microsoft.com/office/drawing/2014/main" id="{DC61BD75-B783-4A44-8E3F-F4823C651D6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96885" y="3784673"/>
              <a:ext cx="749300" cy="429908"/>
            </a:xfrm>
            <a:prstGeom prst="rect">
              <a:avLst/>
            </a:prstGeom>
            <a:solidFill>
              <a:srgbClr val="FEBA0A">
                <a:alpha val="49804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TLSHAPE_SLT_5fdc1ae17390491587eeb3e0a5701e86_Shape">
              <a:extLst>
                <a:ext uri="{FF2B5EF4-FFF2-40B4-BE49-F238E27FC236}">
                  <a16:creationId xmlns:a16="http://schemas.microsoft.com/office/drawing/2014/main" id="{80D8DECE-735F-425C-AE7B-1624D9DA27C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709305" y="2947722"/>
              <a:ext cx="8011360" cy="216735"/>
            </a:xfrm>
            <a:prstGeom prst="chevron">
              <a:avLst/>
            </a:prstGeom>
            <a:solidFill>
              <a:srgbClr val="A363C3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TLSHAPE_SLT_7b84b718e11f4f268861d3782ad6ec3d_Shape">
              <a:extLst>
                <a:ext uri="{FF2B5EF4-FFF2-40B4-BE49-F238E27FC236}">
                  <a16:creationId xmlns:a16="http://schemas.microsoft.com/office/drawing/2014/main" id="{973B9C32-C3F1-4AAD-9C03-8F303438CC15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709305" y="3831197"/>
              <a:ext cx="6909357" cy="216735"/>
            </a:xfrm>
            <a:prstGeom prst="chevron">
              <a:avLst/>
            </a:prstGeom>
            <a:solidFill>
              <a:srgbClr val="E4D41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TLSHAPE_SLT_7b84b718e11f4f268861d3782ad6ec3d_ShapePercentage">
              <a:extLst>
                <a:ext uri="{FF2B5EF4-FFF2-40B4-BE49-F238E27FC236}">
                  <a16:creationId xmlns:a16="http://schemas.microsoft.com/office/drawing/2014/main" id="{54B6576A-0278-4EC1-A832-6C70193A686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012138" y="3829294"/>
              <a:ext cx="4532138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gerichte</a:t>
              </a:r>
              <a:r>
                <a:rPr lang="en-US" sz="600" b="1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marktinnovatie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22" name="OTLSHAPE_SLT_1fb5c9bea8d7491e93ab109404a0a91b_ShapePercentage">
              <a:extLst>
                <a:ext uri="{FF2B5EF4-FFF2-40B4-BE49-F238E27FC236}">
                  <a16:creationId xmlns:a16="http://schemas.microsoft.com/office/drawing/2014/main" id="{A6198369-79CD-4FF0-8FC5-AEEA36D289D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363261" y="2947722"/>
              <a:ext cx="2188930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aanbestedingsprocedure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2339560" y="1178118"/>
              <a:ext cx="447558" cy="262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00" i="1" dirty="0" smtClean="0"/>
                <a:t>2022</a:t>
              </a:r>
              <a:endParaRPr lang="nl-NL" sz="1000" i="1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609079" y="1178118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00" b="1" i="1" dirty="0" smtClean="0"/>
                <a:t>2024</a:t>
              </a:r>
              <a:endParaRPr lang="nl-NL" sz="1000" b="1" i="1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905855" y="1178118"/>
              <a:ext cx="447558" cy="262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00" i="1" dirty="0" smtClean="0"/>
                <a:t>2026</a:t>
              </a:r>
              <a:endParaRPr lang="nl-NL" sz="1000" i="1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9175374" y="1178118"/>
              <a:ext cx="447558" cy="262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00" i="1" dirty="0" smtClean="0"/>
                <a:t>2028</a:t>
              </a:r>
              <a:endParaRPr lang="nl-NL" sz="1000" i="1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1469550" y="1178118"/>
              <a:ext cx="447558" cy="262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00" i="1" dirty="0" smtClean="0"/>
                <a:t>2030</a:t>
              </a:r>
              <a:endParaRPr lang="nl-NL" sz="1000" i="1" dirty="0"/>
            </a:p>
          </p:txBody>
        </p:sp>
        <p:sp>
          <p:nvSpPr>
            <p:cNvPr id="28" name="OTLSHAPE_SL_7c21b9d0849c4bca94c2f6458ca272ef_Header">
              <a:extLst>
                <a:ext uri="{FF2B5EF4-FFF2-40B4-BE49-F238E27FC236}">
                  <a16:creationId xmlns:a16="http://schemas.microsoft.com/office/drawing/2014/main" id="{A28481A3-35A5-4C5A-821C-70F5BA309ACE}"/>
                </a:ext>
              </a:extLst>
            </p:cNvPr>
            <p:cNvSpPr txBox="1"/>
            <p:nvPr>
              <p:custDataLst>
                <p:tags r:id="rId14"/>
              </p:custDataLst>
            </p:nvPr>
          </p:nvSpPr>
          <p:spPr>
            <a:xfrm>
              <a:off x="899382" y="1992235"/>
              <a:ext cx="732899" cy="19844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</a:rPr>
                <a:t>Programma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</a:rPr>
                <a:t> Waddeneilanden |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err="1" smtClean="0">
                  <a:latin typeface="Calibri" panose="020F0502020204030204" pitchFamily="34" charset="0"/>
                </a:rPr>
                <a:t>Optimaal</a:t>
              </a:r>
              <a:r>
                <a:rPr lang="en-US" sz="600" b="1" noProof="0" dirty="0" smtClean="0">
                  <a:latin typeface="Calibri" panose="020F0502020204030204" pitchFamily="34" charset="0"/>
                </a:rPr>
                <a:t> </a:t>
              </a:r>
              <a:r>
                <a:rPr lang="en-US" sz="600" b="1" noProof="0" dirty="0" err="1" smtClean="0">
                  <a:latin typeface="Calibri" panose="020F0502020204030204" pitchFamily="34" charset="0"/>
                </a:rPr>
                <a:t>Verbonden</a:t>
              </a:r>
              <a:r>
                <a:rPr lang="en-US" sz="600" b="1" noProof="0" dirty="0" smtClean="0">
                  <a:latin typeface="Calibri" panose="020F0502020204030204" pitchFamily="34" charset="0"/>
                </a:rPr>
                <a:t> &amp; </a:t>
              </a:r>
              <a:r>
                <a:rPr lang="en-US" sz="600" b="1" noProof="0" dirty="0" err="1" smtClean="0">
                  <a:latin typeface="Calibri" panose="020F0502020204030204" pitchFamily="34" charset="0"/>
                </a:rPr>
                <a:t>Bereikbaar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29" name="OTLSHAPE_SL_7c21b9d0849c4bca94c2f6458ca272ef_Header">
              <a:extLst>
                <a:ext uri="{FF2B5EF4-FFF2-40B4-BE49-F238E27FC236}">
                  <a16:creationId xmlns:a16="http://schemas.microsoft.com/office/drawing/2014/main" id="{A28481A3-35A5-4C5A-821C-70F5BA309ACE}"/>
                </a:ext>
              </a:extLst>
            </p:cNvPr>
            <p:cNvSpPr txBox="1"/>
            <p:nvPr>
              <p:custDataLst>
                <p:tags r:id="rId15"/>
              </p:custDataLst>
            </p:nvPr>
          </p:nvSpPr>
          <p:spPr>
            <a:xfrm>
              <a:off x="893393" y="2871689"/>
              <a:ext cx="744879" cy="53408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 smtClean="0">
                  <a:latin typeface="Calibri" panose="020F0502020204030204" pitchFamily="34" charset="0"/>
                </a:rPr>
                <a:t>Concessie</a:t>
              </a:r>
              <a:endParaRPr lang="en-US" sz="600" b="1" dirty="0" smtClean="0">
                <a:latin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>
                  <a:latin typeface="Calibri" panose="020F0502020204030204" pitchFamily="34" charset="0"/>
                </a:rPr>
                <a:t>v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</a:rPr>
                <a:t>erlening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 smtClean="0">
                  <a:latin typeface="Calibri" panose="020F0502020204030204" pitchFamily="34" charset="0"/>
                </a:rPr>
                <a:t>Waddenveren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30" name="OTLSHAPE_SL_7c21b9d0849c4bca94c2f6458ca272ef_Header">
              <a:extLst>
                <a:ext uri="{FF2B5EF4-FFF2-40B4-BE49-F238E27FC236}">
                  <a16:creationId xmlns:a16="http://schemas.microsoft.com/office/drawing/2014/main" id="{A28481A3-35A5-4C5A-821C-70F5BA309ACE}"/>
                </a:ext>
              </a:extLst>
            </p:cNvPr>
            <p:cNvSpPr txBox="1"/>
            <p:nvPr>
              <p:custDataLst>
                <p:tags r:id="rId16"/>
              </p:custDataLst>
            </p:nvPr>
          </p:nvSpPr>
          <p:spPr>
            <a:xfrm>
              <a:off x="906357" y="3874579"/>
              <a:ext cx="714536" cy="19844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 smtClean="0">
                  <a:latin typeface="Calibri" panose="020F0502020204030204" pitchFamily="34" charset="0"/>
                </a:rPr>
                <a:t>Markt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</a:rPr>
                <a:t>innovatie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31" name="OTLSHAPE_SL_7c21b9d0849c4bca94c2f6458ca272ef_Header">
              <a:extLst>
                <a:ext uri="{FF2B5EF4-FFF2-40B4-BE49-F238E27FC236}">
                  <a16:creationId xmlns:a16="http://schemas.microsoft.com/office/drawing/2014/main" id="{A28481A3-35A5-4C5A-821C-70F5BA309ACE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>
            <a:xfrm>
              <a:off x="906357" y="4834789"/>
              <a:ext cx="714536" cy="43143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err="1" smtClean="0">
                  <a:latin typeface="Calibri" panose="020F0502020204030204" pitchFamily="34" charset="0"/>
                </a:rPr>
                <a:t>Technologisch</a:t>
              </a:r>
              <a:r>
                <a:rPr lang="en-US" sz="600" b="1" noProof="0" dirty="0" smtClean="0">
                  <a:latin typeface="Calibri" panose="020F0502020204030204" pitchFamily="34" charset="0"/>
                </a:rPr>
                <a:t> &amp;</a:t>
              </a:r>
              <a:r>
                <a:rPr lang="en-US" sz="600" b="1" dirty="0" smtClean="0">
                  <a:latin typeface="Calibri" panose="020F0502020204030204" pitchFamily="34" charset="0"/>
                </a:rPr>
                <a:t> l</a:t>
              </a:r>
              <a:r>
                <a:rPr lang="en-US" sz="600" b="1" noProof="0" dirty="0" err="1" smtClean="0">
                  <a:latin typeface="Calibri" panose="020F0502020204030204" pitchFamily="34" charset="0"/>
                </a:rPr>
                <a:t>ogistiek</a:t>
              </a:r>
              <a:r>
                <a:rPr lang="en-US" sz="600" b="1" dirty="0" smtClean="0">
                  <a:latin typeface="Calibri" panose="020F0502020204030204" pitchFamily="34" charset="0"/>
                </a:rPr>
                <a:t>o</a:t>
              </a:r>
              <a:r>
                <a:rPr lang="en-US" sz="600" b="1" noProof="0" dirty="0" err="1" smtClean="0">
                  <a:latin typeface="Calibri" panose="020F0502020204030204" pitchFamily="34" charset="0"/>
                </a:rPr>
                <a:t>nderzoek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7313883" y="3146074"/>
              <a:ext cx="904591" cy="295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600" dirty="0" smtClean="0"/>
                <a:t>scope nieuwe </a:t>
              </a:r>
            </a:p>
            <a:p>
              <a:r>
                <a:rPr lang="nl-NL" sz="600" dirty="0" smtClean="0"/>
                <a:t>concessie bekend</a:t>
              </a:r>
              <a:endParaRPr lang="nl-NL" sz="600" dirty="0"/>
            </a:p>
          </p:txBody>
        </p:sp>
        <p:sp>
          <p:nvSpPr>
            <p:cNvPr id="33" name="OTLSHAPE_SLT_5fdc1ae17390491587eeb3e0a5701e86_Shape">
              <a:extLst>
                <a:ext uri="{FF2B5EF4-FFF2-40B4-BE49-F238E27FC236}">
                  <a16:creationId xmlns:a16="http://schemas.microsoft.com/office/drawing/2014/main" id="{80D8DECE-735F-425C-AE7B-1624D9DA27CC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781149" y="3447531"/>
              <a:ext cx="8783410" cy="216735"/>
            </a:xfrm>
            <a:prstGeom prst="chevron">
              <a:avLst/>
            </a:prstGeom>
            <a:solidFill>
              <a:srgbClr val="A363C3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>
                  <a:solidFill>
                    <a:schemeClr val="bg1"/>
                  </a:solidFill>
                  <a:latin typeface="Calibri" panose="020F0502020204030204"/>
                </a:rPr>
                <a:t>h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rPr>
                <a:t>uidige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rPr>
                <a:t>concessie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34" name="Groep 33"/>
            <p:cNvGrpSpPr/>
            <p:nvPr/>
          </p:nvGrpSpPr>
          <p:grpSpPr>
            <a:xfrm>
              <a:off x="881852" y="4282409"/>
              <a:ext cx="10849072" cy="518104"/>
              <a:chOff x="892184" y="1924489"/>
              <a:chExt cx="10849072" cy="1242121"/>
            </a:xfrm>
          </p:grpSpPr>
          <p:sp>
            <p:nvSpPr>
              <p:cNvPr id="102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61"/>
                </p:custDataLst>
              </p:nvPr>
            </p:nvSpPr>
            <p:spPr>
              <a:xfrm>
                <a:off x="2600817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DB9D0FB1-3F38-4F0F-A3AE-54B9BE8B8A90}"/>
                  </a:ext>
                </a:extLst>
              </p:cNvPr>
              <p:cNvSpPr/>
              <p:nvPr>
                <p:custDataLst>
                  <p:tags r:id="rId62"/>
                </p:custDataLst>
              </p:nvPr>
            </p:nvSpPr>
            <p:spPr>
              <a:xfrm>
                <a:off x="4900209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199ABA1A-2B63-453D-8A2A-018A1313AA38}"/>
                  </a:ext>
                </a:extLst>
              </p:cNvPr>
              <p:cNvSpPr/>
              <p:nvPr>
                <p:custDataLst>
                  <p:tags r:id="rId63"/>
                </p:custDataLst>
              </p:nvPr>
            </p:nvSpPr>
            <p:spPr>
              <a:xfrm>
                <a:off x="7199601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C84F4559-896E-4C6B-921F-1B41713114E4}"/>
                  </a:ext>
                </a:extLst>
              </p:cNvPr>
              <p:cNvSpPr/>
              <p:nvPr>
                <p:custDataLst>
                  <p:tags r:id="rId64"/>
                </p:custDataLst>
              </p:nvPr>
            </p:nvSpPr>
            <p:spPr>
              <a:xfrm>
                <a:off x="9498993" y="1930400"/>
                <a:ext cx="2242263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OTLSHAPE_SL_7c21b9d0849c4bca94c2f6458ca272ef_BackgroundRectangle">
                <a:extLst>
                  <a:ext uri="{FF2B5EF4-FFF2-40B4-BE49-F238E27FC236}">
                    <a16:creationId xmlns:a16="http://schemas.microsoft.com/office/drawing/2014/main" id="{70CC2CF1-4FA0-4789-9EEB-CC6AD563AAAA}"/>
                  </a:ext>
                </a:extLst>
              </p:cNvPr>
              <p:cNvSpPr/>
              <p:nvPr>
                <p:custDataLst>
                  <p:tags r:id="rId65"/>
                </p:custDataLst>
              </p:nvPr>
            </p:nvSpPr>
            <p:spPr>
              <a:xfrm>
                <a:off x="892184" y="1924489"/>
                <a:ext cx="1651504" cy="1236210"/>
              </a:xfrm>
              <a:prstGeom prst="rect">
                <a:avLst/>
              </a:prstGeom>
              <a:solidFill>
                <a:schemeClr val="dk1">
                  <a:alpha val="14902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5" name="OTLSHAPE_SL_289bf47ff7d04780b5bda4d0e147a7d0_HeaderRectangle">
              <a:extLst>
                <a:ext uri="{FF2B5EF4-FFF2-40B4-BE49-F238E27FC236}">
                  <a16:creationId xmlns:a16="http://schemas.microsoft.com/office/drawing/2014/main" id="{DC61BD75-B783-4A44-8E3F-F4823C651D6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96885" y="4280854"/>
              <a:ext cx="710892" cy="517193"/>
            </a:xfrm>
            <a:prstGeom prst="rect">
              <a:avLst/>
            </a:prstGeom>
            <a:solidFill>
              <a:schemeClr val="accent6">
                <a:lumMod val="75000"/>
                <a:alpha val="49804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OTLSHAPE_SL_7c21b9d0849c4bca94c2f6458ca272ef_Header">
              <a:extLst>
                <a:ext uri="{FF2B5EF4-FFF2-40B4-BE49-F238E27FC236}">
                  <a16:creationId xmlns:a16="http://schemas.microsoft.com/office/drawing/2014/main" id="{A28481A3-35A5-4C5A-821C-70F5BA309ACE}"/>
                </a:ext>
              </a:extLst>
            </p:cNvPr>
            <p:cNvSpPr txBox="1"/>
            <p:nvPr>
              <p:custDataLst>
                <p:tags r:id="rId20"/>
              </p:custDataLst>
            </p:nvPr>
          </p:nvSpPr>
          <p:spPr>
            <a:xfrm>
              <a:off x="908758" y="4356483"/>
              <a:ext cx="709726" cy="31654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err="1" smtClean="0">
                  <a:latin typeface="Calibri" panose="020F0502020204030204" pitchFamily="34" charset="0"/>
                </a:rPr>
                <a:t>Vervolgonderzoek</a:t>
              </a:r>
              <a:endParaRPr kumimoji="0" lang="en-US" sz="600" b="1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 smtClean="0">
                  <a:latin typeface="Calibri" panose="020F0502020204030204" pitchFamily="34" charset="0"/>
                </a:rPr>
                <a:t>Holwerd</a:t>
              </a:r>
              <a:r>
                <a:rPr lang="en-US" sz="600" b="1" dirty="0" smtClean="0">
                  <a:latin typeface="Calibri" panose="020F0502020204030204" pitchFamily="34" charset="0"/>
                </a:rPr>
                <a:t> - Ameland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37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2582576" y="4966118"/>
              <a:ext cx="2414372" cy="216735"/>
            </a:xfrm>
            <a:prstGeom prst="chevron">
              <a:avLst/>
            </a:prstGeom>
            <a:solidFill>
              <a:srgbClr val="E3741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794733" y="4334657"/>
              <a:ext cx="2789841" cy="216735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OTLSHAPE_SLT_b3b24f30dd09423f88609133eedceb09_ShapePercentage">
              <a:extLst>
                <a:ext uri="{FF2B5EF4-FFF2-40B4-BE49-F238E27FC236}">
                  <a16:creationId xmlns:a16="http://schemas.microsoft.com/office/drawing/2014/main" id="{496DA9CA-F859-45F5-B5E4-1D33D8D4C245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882288" y="4333301"/>
              <a:ext cx="2635414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err="1" smtClean="0">
                  <a:solidFill>
                    <a:prstClr val="white"/>
                  </a:solidFill>
                  <a:latin typeface="Calibri" panose="020F0502020204030204"/>
                </a:rPr>
                <a:t>vervolgonderzoek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OTLSHAPE_SLT_b3b24f30dd09423f88609133eedceb09_ShapePercentage">
              <a:extLst>
                <a:ext uri="{FF2B5EF4-FFF2-40B4-BE49-F238E27FC236}">
                  <a16:creationId xmlns:a16="http://schemas.microsoft.com/office/drawing/2014/main" id="{496DA9CA-F859-45F5-B5E4-1D33D8D4C24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655165" y="4966118"/>
              <a:ext cx="1063216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onderzoek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huidige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vervoerstromen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TLSHAPE_SLT_1fb5c9bea8d7491e93ab109404a0a91b_ShapePercentage">
              <a:extLst>
                <a:ext uri="{FF2B5EF4-FFF2-40B4-BE49-F238E27FC236}">
                  <a16:creationId xmlns:a16="http://schemas.microsoft.com/office/drawing/2014/main" id="{A6198369-79CD-4FF0-8FC5-AEEA36D289D5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7190399" y="2947722"/>
              <a:ext cx="1189482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>
                  <a:solidFill>
                    <a:prstClr val="white"/>
                  </a:solidFill>
                  <a:latin typeface="Calibri" panose="020F0502020204030204"/>
                </a:rPr>
                <a:t>v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oorbereiding</a:t>
              </a:r>
              <a:r>
                <a:rPr lang="en-US" sz="600" b="1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aanbesteding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OTLSHAPE_SLT_1fb5c9bea8d7491e93ab109404a0a91b_ShapePercentage">
              <a:extLst>
                <a:ext uri="{FF2B5EF4-FFF2-40B4-BE49-F238E27FC236}">
                  <a16:creationId xmlns:a16="http://schemas.microsoft.com/office/drawing/2014/main" id="{A6198369-79CD-4FF0-8FC5-AEEA36D289D5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004999" y="2948215"/>
              <a:ext cx="1183659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>
                  <a:solidFill>
                    <a:prstClr val="white"/>
                  </a:solidFill>
                  <a:latin typeface="Calibri" panose="020F0502020204030204"/>
                </a:rPr>
                <a:t>v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oorbereiding</a:t>
              </a:r>
              <a:r>
                <a:rPr lang="en-US" sz="600" b="1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nieuwe</a:t>
              </a:r>
              <a:r>
                <a:rPr lang="en-US" sz="600" b="1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concessie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OTLSHAPE_SLT_1fb5c9bea8d7491e93ab109404a0a91b_ShapePercentage">
              <a:extLst>
                <a:ext uri="{FF2B5EF4-FFF2-40B4-BE49-F238E27FC236}">
                  <a16:creationId xmlns:a16="http://schemas.microsoft.com/office/drawing/2014/main" id="{A6198369-79CD-4FF0-8FC5-AEEA36D289D5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0544276" y="2947722"/>
              <a:ext cx="1102379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nieuwe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concessie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3281663" y="3102324"/>
              <a:ext cx="890670" cy="295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00" dirty="0" smtClean="0"/>
            </a:p>
            <a:p>
              <a:r>
                <a:rPr lang="nl-NL" sz="600" dirty="0" smtClean="0"/>
                <a:t>evaluatieresultaten</a:t>
              </a:r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5019786" y="3065702"/>
              <a:ext cx="1000813" cy="393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00" dirty="0" smtClean="0"/>
            </a:p>
            <a:p>
              <a:r>
                <a:rPr lang="nl-NL" sz="600" dirty="0"/>
                <a:t>h</a:t>
              </a:r>
              <a:r>
                <a:rPr lang="nl-NL" sz="600" dirty="0" smtClean="0"/>
                <a:t>elderheid </a:t>
              </a:r>
            </a:p>
            <a:p>
              <a:r>
                <a:rPr lang="nl-NL" sz="600" dirty="0" smtClean="0"/>
                <a:t>decentralisatie</a:t>
              </a:r>
              <a:endParaRPr lang="nl-NL" sz="600" dirty="0"/>
            </a:p>
          </p:txBody>
        </p:sp>
        <p:sp>
          <p:nvSpPr>
            <p:cNvPr id="49" name="Tekstvak 48"/>
            <p:cNvSpPr txBox="1"/>
            <p:nvPr/>
          </p:nvSpPr>
          <p:spPr>
            <a:xfrm>
              <a:off x="3014965" y="1421618"/>
              <a:ext cx="3225011" cy="886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00" dirty="0" smtClean="0"/>
            </a:p>
            <a:p>
              <a:r>
                <a:rPr lang="nl-NL" sz="600" i="1" dirty="0" smtClean="0"/>
                <a:t> dialoog, leren en besluiten over randvoorwaarden &amp; uitgangspunten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smtClean="0"/>
                <a:t>omvang mobiliteitsbehoefte 2030-2050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smtClean="0"/>
                <a:t>verdeling van mobiliteitsbehoefte (wisseldagen, seizoen piek-dal verhouding)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smtClean="0"/>
                <a:t>mate van autoluw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smtClean="0"/>
                <a:t>scheiden personen – vracht / scheiden toerist -  forens / wel-deels-niet ‘op getij’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smtClean="0"/>
                <a:t>vrijheidsgraden </a:t>
              </a:r>
              <a:r>
                <a:rPr lang="nl-NL" sz="600" i="1" dirty="0" err="1" smtClean="0"/>
                <a:t>adaptiviteit</a:t>
              </a:r>
              <a:r>
                <a:rPr lang="nl-NL" sz="600" i="1" dirty="0" smtClean="0"/>
                <a:t> (geulsysteem, vraag-aanbod, wel-deels-niet dienstregeling)</a:t>
              </a:r>
            </a:p>
            <a:p>
              <a:endParaRPr lang="nl-NL" sz="600" dirty="0" smtClean="0"/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8506247" y="3156502"/>
              <a:ext cx="795494" cy="295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600" dirty="0" smtClean="0"/>
                <a:t>nieuwe concessie</a:t>
              </a:r>
            </a:p>
            <a:p>
              <a:r>
                <a:rPr lang="nl-NL" sz="600" dirty="0" smtClean="0"/>
                <a:t>gepubliceerd</a:t>
              </a:r>
              <a:endParaRPr lang="nl-NL" sz="600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10738242" y="3212638"/>
              <a:ext cx="756938" cy="295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600" dirty="0" smtClean="0"/>
                <a:t>nieuwe concessie</a:t>
              </a:r>
            </a:p>
            <a:p>
              <a:r>
                <a:rPr lang="nl-NL" sz="600" dirty="0" smtClean="0"/>
                <a:t>aanbesteed</a:t>
              </a:r>
              <a:endParaRPr lang="nl-NL" sz="600" dirty="0"/>
            </a:p>
          </p:txBody>
        </p:sp>
        <p:sp>
          <p:nvSpPr>
            <p:cNvPr id="54" name="OTLSHAPE_SLT_1fb5c9bea8d7491e93ab109404a0a91b_Shape">
              <a:extLst>
                <a:ext uri="{FF2B5EF4-FFF2-40B4-BE49-F238E27FC236}">
                  <a16:creationId xmlns:a16="http://schemas.microsoft.com/office/drawing/2014/main" id="{DBE02B85-C7DE-4F90-91D5-6EB71AA39D8D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600778" y="2180612"/>
              <a:ext cx="4868285" cy="216735"/>
            </a:xfrm>
            <a:prstGeom prst="chevron">
              <a:avLst/>
            </a:prstGeom>
            <a:solidFill>
              <a:srgbClr val="56CFDB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7" name="Rechte verbindingslijn met pijl 56"/>
            <p:cNvCxnSpPr/>
            <p:nvPr/>
          </p:nvCxnSpPr>
          <p:spPr>
            <a:xfrm flipV="1">
              <a:off x="4859665" y="3310449"/>
              <a:ext cx="0" cy="228437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CCCCFF"/>
                  </a:gs>
                  <a:gs pos="100000">
                    <a:srgbClr val="7030A0"/>
                  </a:gs>
                </a:gsLst>
                <a:lin ang="5400000" scaled="1"/>
              </a:gra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TLSHAPE_SLT_1fb5c9bea8d7491e93ab109404a0a91b_ShapePercentage">
              <a:extLst>
                <a:ext uri="{FF2B5EF4-FFF2-40B4-BE49-F238E27FC236}">
                  <a16:creationId xmlns:a16="http://schemas.microsoft.com/office/drawing/2014/main" id="{A6198369-79CD-4FF0-8FC5-AEEA36D289D5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3777798" y="2947722"/>
              <a:ext cx="2278454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dialoog</a:t>
              </a:r>
              <a:r>
                <a:rPr lang="en-US" sz="600" b="1" dirty="0" smtClean="0">
                  <a:solidFill>
                    <a:prstClr val="white"/>
                  </a:solidFill>
                  <a:latin typeface="Calibri" panose="020F0502020204030204"/>
                </a:rPr>
                <a:t> / 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verkenning</a:t>
              </a:r>
              <a:r>
                <a:rPr lang="en-US" sz="600" b="1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nieuwe</a:t>
              </a:r>
              <a:r>
                <a:rPr lang="en-US" sz="600" b="1" dirty="0" smtClean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r>
                <a:rPr lang="en-US" sz="600" b="1" dirty="0" err="1" smtClean="0">
                  <a:solidFill>
                    <a:prstClr val="white"/>
                  </a:solidFill>
                  <a:latin typeface="Calibri" panose="020F0502020204030204"/>
                </a:rPr>
                <a:t>concessie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OTLSHAPE_SLT_b3b24f30dd09423f88609133eedceb09_ShapePercentage">
              <a:extLst>
                <a:ext uri="{FF2B5EF4-FFF2-40B4-BE49-F238E27FC236}">
                  <a16:creationId xmlns:a16="http://schemas.microsoft.com/office/drawing/2014/main" id="{496DA9CA-F859-45F5-B5E4-1D33D8D4C245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3709305" y="4965094"/>
              <a:ext cx="1224748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onderzoek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systeemsimulaties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OTLSHAPE_SLT_5fdc1ae17390491587eeb3e0a5701e86_ShapePercentage">
              <a:extLst>
                <a:ext uri="{FF2B5EF4-FFF2-40B4-BE49-F238E27FC236}">
                  <a16:creationId xmlns:a16="http://schemas.microsoft.com/office/drawing/2014/main" id="{79F9D281-F11F-4C3B-8438-30DC021067CB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655165" y="2184852"/>
              <a:ext cx="4737671" cy="212496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smtClean="0">
                  <a:solidFill>
                    <a:schemeClr val="bg1"/>
                  </a:solidFill>
                  <a:latin typeface="Calibri" panose="020F0502020204030204"/>
                </a:rPr>
                <a:t>Living Labs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OTLSHAPE_SLT_7b84b718e11f4f268861d3782ad6ec3d_ShapePercentage">
              <a:extLst>
                <a:ext uri="{FF2B5EF4-FFF2-40B4-BE49-F238E27FC236}">
                  <a16:creationId xmlns:a16="http://schemas.microsoft.com/office/drawing/2014/main" id="{54B6576A-0278-4EC1-A832-6C70193A6861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787409" y="3826552"/>
              <a:ext cx="1158903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9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582575" y="5370724"/>
              <a:ext cx="2414372" cy="21673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OTLSHAPE_SLT_b3b24f30dd09423f88609133eedceb09_ShapePercentage">
              <a:extLst>
                <a:ext uri="{FF2B5EF4-FFF2-40B4-BE49-F238E27FC236}">
                  <a16:creationId xmlns:a16="http://schemas.microsoft.com/office/drawing/2014/main" id="{496DA9CA-F859-45F5-B5E4-1D33D8D4C245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2634693" y="5370724"/>
              <a:ext cx="2299360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onderzoek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natuurlijke</a:t>
              </a:r>
              <a:r>
                <a:rPr kumimoji="0" lang="en-US" sz="6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600" b="1" i="0" u="none" strike="noStrike" kern="1200" cap="none" spc="0" normalizeH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geulontwikkeling</a:t>
              </a:r>
              <a:r>
                <a:rPr kumimoji="0" lang="en-US" sz="6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/ </a:t>
              </a:r>
              <a:r>
                <a:rPr kumimoji="0" lang="en-US" sz="600" b="1" i="0" u="none" strike="noStrike" kern="1200" cap="none" spc="0" normalizeH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baggerreductiescenarios</a:t>
              </a:r>
              <a:r>
                <a:rPr kumimoji="0" lang="en-US" sz="600" b="1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per </a:t>
              </a:r>
              <a:r>
                <a:rPr kumimoji="0" lang="en-US" sz="600" b="1" i="0" u="none" strike="noStrike" kern="1200" cap="none" spc="0" normalizeH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veerverbinding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577640" y="4340839"/>
              <a:ext cx="3435941" cy="216735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smtClean="0">
                  <a:solidFill>
                    <a:schemeClr val="bg1"/>
                  </a:solidFill>
                  <a:latin typeface="Calibri" panose="020F0502020204030204"/>
                </a:rPr>
                <a:t>(</a:t>
              </a:r>
              <a:r>
                <a:rPr lang="en-US" sz="600" b="1" dirty="0" err="1" smtClean="0">
                  <a:solidFill>
                    <a:schemeClr val="bg1"/>
                  </a:solidFill>
                  <a:latin typeface="Calibri" panose="020F0502020204030204"/>
                </a:rPr>
                <a:t>planuitwerking</a:t>
              </a:r>
              <a:r>
                <a:rPr lang="en-US" sz="600" b="1" dirty="0" smtClean="0">
                  <a:solidFill>
                    <a:schemeClr val="bg1"/>
                  </a:solidFill>
                  <a:latin typeface="Calibri" panose="020F0502020204030204"/>
                </a:rPr>
                <a:t>)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4565668" y="4480284"/>
              <a:ext cx="484428" cy="295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nl-NL" sz="600" dirty="0"/>
            </a:p>
            <a:p>
              <a:r>
                <a:rPr lang="nl-NL" sz="600" dirty="0" smtClean="0"/>
                <a:t>M besluit</a:t>
              </a:r>
              <a:endParaRPr lang="nl-NL" sz="600" dirty="0"/>
            </a:p>
          </p:txBody>
        </p:sp>
        <p:cxnSp>
          <p:nvCxnSpPr>
            <p:cNvPr id="74" name="Rechte verbindingslijn met pijl 73"/>
            <p:cNvCxnSpPr>
              <a:stCxn id="39" idx="3"/>
            </p:cNvCxnSpPr>
            <p:nvPr/>
          </p:nvCxnSpPr>
          <p:spPr>
            <a:xfrm>
              <a:off x="4517702" y="4441668"/>
              <a:ext cx="0" cy="236458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TLSHAPE_SL_7c21b9d0849c4bca94c2f6458ca272ef_Header">
              <a:extLst>
                <a:ext uri="{FF2B5EF4-FFF2-40B4-BE49-F238E27FC236}">
                  <a16:creationId xmlns:a16="http://schemas.microsoft.com/office/drawing/2014/main" id="{A28481A3-35A5-4C5A-821C-70F5BA309ACE}"/>
                </a:ext>
              </a:extLst>
            </p:cNvPr>
            <p:cNvSpPr txBox="1"/>
            <p:nvPr>
              <p:custDataLst>
                <p:tags r:id="rId36"/>
              </p:custDataLst>
            </p:nvPr>
          </p:nvSpPr>
          <p:spPr>
            <a:xfrm>
              <a:off x="894369" y="5736013"/>
              <a:ext cx="726524" cy="374969"/>
            </a:xfrm>
            <a:prstGeom prst="rect">
              <a:avLst/>
            </a:prstGeom>
            <a:solidFill>
              <a:srgbClr val="FF7C80"/>
            </a:solidFill>
            <a:ln>
              <a:noFill/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smtClean="0">
                  <a:latin typeface="Calibri" panose="020F0502020204030204" pitchFamily="34" charset="0"/>
                </a:rPr>
                <a:t>E / H2 </a:t>
              </a:r>
              <a:r>
                <a:rPr lang="en-US" sz="600" b="1" noProof="0" dirty="0" err="1" smtClean="0">
                  <a:latin typeface="Calibri" panose="020F0502020204030204" pitchFamily="34" charset="0"/>
                </a:rPr>
                <a:t>walinfra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77" name="OTLSHAPE_SL_7c21b9d0849c4bca94c2f6458ca272ef_Header">
              <a:extLst>
                <a:ext uri="{FF2B5EF4-FFF2-40B4-BE49-F238E27FC236}">
                  <a16:creationId xmlns:a16="http://schemas.microsoft.com/office/drawing/2014/main" id="{A28481A3-35A5-4C5A-821C-70F5BA309ACE}"/>
                </a:ext>
              </a:extLst>
            </p:cNvPr>
            <p:cNvSpPr txBox="1"/>
            <p:nvPr>
              <p:custDataLst>
                <p:tags r:id="rId37"/>
              </p:custDataLst>
            </p:nvPr>
          </p:nvSpPr>
          <p:spPr>
            <a:xfrm>
              <a:off x="900359" y="5281660"/>
              <a:ext cx="726524" cy="37496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err="1" smtClean="0">
                  <a:latin typeface="Calibri" panose="020F0502020204030204" pitchFamily="34" charset="0"/>
                </a:rPr>
                <a:t>Morfologisch</a:t>
              </a:r>
              <a:endParaRPr lang="en-US" sz="600" b="1" noProof="0" dirty="0" smtClean="0">
                <a:latin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dirty="0" err="1" smtClean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</a:rPr>
                <a:t>onderzoek</a:t>
              </a:r>
              <a:endParaRPr kumimoji="0" lang="en-US" sz="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cxnSp>
          <p:nvCxnSpPr>
            <p:cNvPr id="82" name="Rechte verbindingslijn met pijl 81"/>
            <p:cNvCxnSpPr/>
            <p:nvPr/>
          </p:nvCxnSpPr>
          <p:spPr>
            <a:xfrm flipV="1">
              <a:off x="8361521" y="3048019"/>
              <a:ext cx="2284" cy="269062"/>
            </a:xfrm>
            <a:prstGeom prst="straightConnector1">
              <a:avLst/>
            </a:prstGeom>
            <a:ln>
              <a:gradFill>
                <a:gsLst>
                  <a:gs pos="0">
                    <a:srgbClr val="7030A0"/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7030A0"/>
                  </a:gs>
                  <a:gs pos="100000">
                    <a:srgbClr val="CCCCFF"/>
                  </a:gs>
                </a:gsLst>
                <a:lin ang="5400000" scaled="1"/>
              </a:gra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echte verbindingslijn met pijl 82"/>
            <p:cNvCxnSpPr/>
            <p:nvPr/>
          </p:nvCxnSpPr>
          <p:spPr>
            <a:xfrm flipH="1" flipV="1">
              <a:off x="10618663" y="3062780"/>
              <a:ext cx="7087" cy="269336"/>
            </a:xfrm>
            <a:prstGeom prst="straightConnector1">
              <a:avLst/>
            </a:prstGeom>
            <a:ln>
              <a:gradFill>
                <a:gsLst>
                  <a:gs pos="0">
                    <a:srgbClr val="7030A0"/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7030A0"/>
                  </a:gs>
                  <a:gs pos="100000">
                    <a:srgbClr val="CCCCFF"/>
                  </a:gs>
                </a:gsLst>
                <a:lin ang="5400000" scaled="1"/>
              </a:gra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kstvak 85"/>
            <p:cNvSpPr txBox="1"/>
            <p:nvPr/>
          </p:nvSpPr>
          <p:spPr>
            <a:xfrm>
              <a:off x="3718382" y="2522784"/>
              <a:ext cx="24676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600" i="1" dirty="0" smtClean="0"/>
                <a:t>dialoog en besluiten over randvoorwaarden &amp; uitgangspunten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err="1" smtClean="0"/>
                <a:t>mobiliteitsconbcept</a:t>
              </a:r>
              <a:r>
                <a:rPr lang="nl-NL" sz="600" i="1" dirty="0" smtClean="0"/>
                <a:t>(en)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smtClean="0"/>
                <a:t>functionele eisen, risicoverdeling &amp; vrijheidsgraden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nl-NL" sz="600" i="1" dirty="0" smtClean="0"/>
                <a:t>incentives</a:t>
              </a:r>
              <a:endParaRPr lang="nl-NL" sz="600" dirty="0" smtClean="0"/>
            </a:p>
          </p:txBody>
        </p:sp>
        <p:sp>
          <p:nvSpPr>
            <p:cNvPr id="87" name="OTLSHAPE_SLT_5fdc1ae17390491587eeb3e0a5701e86_ShapePercentage">
              <a:extLst>
                <a:ext uri="{FF2B5EF4-FFF2-40B4-BE49-F238E27FC236}">
                  <a16:creationId xmlns:a16="http://schemas.microsoft.com/office/drawing/2014/main" id="{79F9D281-F11F-4C3B-8438-30DC021067C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2261524" y="3447529"/>
              <a:ext cx="934948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dirty="0" err="1" smtClean="0">
                  <a:solidFill>
                    <a:schemeClr val="bg1"/>
                  </a:solidFill>
                  <a:latin typeface="Calibri" panose="020F0502020204030204"/>
                </a:rPr>
                <a:t>MID-term</a:t>
              </a:r>
              <a:r>
                <a:rPr lang="en-US" sz="600" b="1" dirty="0" smtClean="0">
                  <a:solidFill>
                    <a:schemeClr val="bg1"/>
                  </a:solidFill>
                  <a:latin typeface="Calibri" panose="020F0502020204030204"/>
                </a:rPr>
                <a:t> review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1" name="Afbeelding 90"/>
            <p:cNvPicPr>
              <a:picLocks noChangeAspect="1"/>
            </p:cNvPicPr>
            <p:nvPr/>
          </p:nvPicPr>
          <p:blipFill>
            <a:blip r:embed="rId92"/>
            <a:stretch>
              <a:fillRect/>
            </a:stretch>
          </p:blipFill>
          <p:spPr>
            <a:xfrm flipH="1">
              <a:off x="3219131" y="3196652"/>
              <a:ext cx="117275" cy="216058"/>
            </a:xfrm>
            <a:prstGeom prst="rect">
              <a:avLst/>
            </a:prstGeom>
          </p:spPr>
        </p:pic>
        <p:pic>
          <p:nvPicPr>
            <p:cNvPr id="92" name="Afbeelding 91"/>
            <p:cNvPicPr>
              <a:picLocks noChangeAspect="1"/>
            </p:cNvPicPr>
            <p:nvPr/>
          </p:nvPicPr>
          <p:blipFill>
            <a:blip r:embed="rId92"/>
            <a:stretch>
              <a:fillRect/>
            </a:stretch>
          </p:blipFill>
          <p:spPr>
            <a:xfrm flipH="1">
              <a:off x="4934053" y="3201815"/>
              <a:ext cx="117275" cy="216058"/>
            </a:xfrm>
            <a:prstGeom prst="rect">
              <a:avLst/>
            </a:prstGeom>
          </p:spPr>
        </p:pic>
        <p:pic>
          <p:nvPicPr>
            <p:cNvPr id="93" name="Afbeelding 92"/>
            <p:cNvPicPr>
              <a:picLocks noChangeAspect="1"/>
            </p:cNvPicPr>
            <p:nvPr/>
          </p:nvPicPr>
          <p:blipFill>
            <a:blip r:embed="rId92"/>
            <a:stretch>
              <a:fillRect/>
            </a:stretch>
          </p:blipFill>
          <p:spPr>
            <a:xfrm flipH="1">
              <a:off x="7244940" y="3189715"/>
              <a:ext cx="117275" cy="216058"/>
            </a:xfrm>
            <a:prstGeom prst="rect">
              <a:avLst/>
            </a:prstGeom>
          </p:spPr>
        </p:pic>
        <p:pic>
          <p:nvPicPr>
            <p:cNvPr id="95" name="Afbeelding 94"/>
            <p:cNvPicPr>
              <a:picLocks noChangeAspect="1"/>
            </p:cNvPicPr>
            <p:nvPr/>
          </p:nvPicPr>
          <p:blipFill>
            <a:blip r:embed="rId92"/>
            <a:stretch>
              <a:fillRect/>
            </a:stretch>
          </p:blipFill>
          <p:spPr>
            <a:xfrm flipH="1">
              <a:off x="8434164" y="3195012"/>
              <a:ext cx="117275" cy="216058"/>
            </a:xfrm>
            <a:prstGeom prst="rect">
              <a:avLst/>
            </a:prstGeom>
          </p:spPr>
        </p:pic>
        <p:pic>
          <p:nvPicPr>
            <p:cNvPr id="96" name="Afbeelding 95"/>
            <p:cNvPicPr>
              <a:picLocks noChangeAspect="1"/>
            </p:cNvPicPr>
            <p:nvPr/>
          </p:nvPicPr>
          <p:blipFill>
            <a:blip r:embed="rId92"/>
            <a:stretch>
              <a:fillRect/>
            </a:stretch>
          </p:blipFill>
          <p:spPr>
            <a:xfrm flipH="1">
              <a:off x="10671661" y="3227906"/>
              <a:ext cx="117275" cy="216058"/>
            </a:xfrm>
            <a:prstGeom prst="rect">
              <a:avLst/>
            </a:prstGeom>
          </p:spPr>
        </p:pic>
        <p:pic>
          <p:nvPicPr>
            <p:cNvPr id="97" name="Afbeelding 96"/>
            <p:cNvPicPr>
              <a:picLocks noChangeAspect="1"/>
            </p:cNvPicPr>
            <p:nvPr/>
          </p:nvPicPr>
          <p:blipFill>
            <a:blip r:embed="rId92"/>
            <a:stretch>
              <a:fillRect/>
            </a:stretch>
          </p:blipFill>
          <p:spPr>
            <a:xfrm flipH="1">
              <a:off x="4546073" y="4561422"/>
              <a:ext cx="117275" cy="216058"/>
            </a:xfrm>
            <a:prstGeom prst="rect">
              <a:avLst/>
            </a:prstGeom>
          </p:spPr>
        </p:pic>
        <p:pic>
          <p:nvPicPr>
            <p:cNvPr id="98" name="Afbeelding 97"/>
            <p:cNvPicPr>
              <a:picLocks noChangeAspect="1"/>
            </p:cNvPicPr>
            <p:nvPr/>
          </p:nvPicPr>
          <p:blipFill>
            <a:blip r:embed="rId92"/>
            <a:stretch>
              <a:fillRect/>
            </a:stretch>
          </p:blipFill>
          <p:spPr>
            <a:xfrm flipH="1">
              <a:off x="4978369" y="3972472"/>
              <a:ext cx="117275" cy="216058"/>
            </a:xfrm>
            <a:prstGeom prst="rect">
              <a:avLst/>
            </a:prstGeom>
          </p:spPr>
        </p:pic>
        <p:sp>
          <p:nvSpPr>
            <p:cNvPr id="99" name="OTLSHAPE_SLT_5fdc1ae17390491587eeb3e0a5701e86_ShapePercentage">
              <a:extLst>
                <a:ext uri="{FF2B5EF4-FFF2-40B4-BE49-F238E27FC236}">
                  <a16:creationId xmlns:a16="http://schemas.microsoft.com/office/drawing/2014/main" id="{79F9D281-F11F-4C3B-8438-30DC021067CB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077140" y="2208433"/>
              <a:ext cx="544584" cy="152239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smtClean="0">
                  <a:solidFill>
                    <a:schemeClr val="bg1"/>
                  </a:solidFill>
                  <a:latin typeface="Calibri" panose="020F0502020204030204"/>
                </a:rPr>
                <a:t>pilot X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OTLSHAPE_SLT_5fdc1ae17390491587eeb3e0a5701e86_ShapePercentage">
              <a:extLst>
                <a:ext uri="{FF2B5EF4-FFF2-40B4-BE49-F238E27FC236}">
                  <a16:creationId xmlns:a16="http://schemas.microsoft.com/office/drawing/2014/main" id="{79F9D281-F11F-4C3B-8438-30DC021067CB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591448" y="2205191"/>
              <a:ext cx="544584" cy="152239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smtClean="0">
                  <a:solidFill>
                    <a:schemeClr val="bg1"/>
                  </a:solidFill>
                  <a:latin typeface="Calibri" panose="020F0502020204030204"/>
                </a:rPr>
                <a:t>pilot Y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OTLSHAPE_SLT_5fdc1ae17390491587eeb3e0a5701e86_ShapePercentage">
              <a:extLst>
                <a:ext uri="{FF2B5EF4-FFF2-40B4-BE49-F238E27FC236}">
                  <a16:creationId xmlns:a16="http://schemas.microsoft.com/office/drawing/2014/main" id="{79F9D281-F11F-4C3B-8438-30DC021067CB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4106392" y="2209843"/>
              <a:ext cx="544584" cy="152239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noProof="0" dirty="0" smtClean="0">
                  <a:solidFill>
                    <a:schemeClr val="bg1"/>
                  </a:solidFill>
                  <a:latin typeface="Calibri" panose="020F0502020204030204"/>
                </a:rPr>
                <a:t>pilot Z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4" name="Rechte verbindingslijn met pijl 83"/>
            <p:cNvCxnSpPr/>
            <p:nvPr/>
          </p:nvCxnSpPr>
          <p:spPr>
            <a:xfrm flipV="1">
              <a:off x="3176168" y="3312041"/>
              <a:ext cx="0" cy="228437"/>
            </a:xfrm>
            <a:prstGeom prst="straightConnector1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CCCCFF"/>
                  </a:gs>
                  <a:gs pos="100000">
                    <a:srgbClr val="7030A0"/>
                  </a:gs>
                </a:gsLst>
                <a:lin ang="5400000" scaled="1"/>
              </a:gra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kstvak 1"/>
            <p:cNvSpPr txBox="1"/>
            <p:nvPr/>
          </p:nvSpPr>
          <p:spPr>
            <a:xfrm>
              <a:off x="896885" y="1173638"/>
              <a:ext cx="11737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00" i="1" dirty="0"/>
                <a:t>i</a:t>
              </a:r>
              <a:r>
                <a:rPr lang="nl-NL" sz="1000" i="1" dirty="0" smtClean="0"/>
                <a:t>ndicatieve tijdslijn</a:t>
              </a:r>
              <a:endParaRPr lang="nl-NL" sz="1000" i="1" dirty="0"/>
            </a:p>
          </p:txBody>
        </p:sp>
        <p:cxnSp>
          <p:nvCxnSpPr>
            <p:cNvPr id="142" name="Rechte verbindingslijn met pijl 141"/>
            <p:cNvCxnSpPr/>
            <p:nvPr/>
          </p:nvCxnSpPr>
          <p:spPr>
            <a:xfrm flipH="1" flipV="1">
              <a:off x="7162556" y="3065636"/>
              <a:ext cx="382" cy="225204"/>
            </a:xfrm>
            <a:prstGeom prst="straightConnector1">
              <a:avLst/>
            </a:prstGeom>
            <a:ln>
              <a:gradFill>
                <a:gsLst>
                  <a:gs pos="0">
                    <a:srgbClr val="7030A0"/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7030A0"/>
                  </a:gs>
                  <a:gs pos="100000">
                    <a:srgbClr val="CCCCFF"/>
                  </a:gs>
                </a:gsLst>
                <a:lin ang="5400000" scaled="1"/>
              </a:gra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TLSHAPE_SLT_7b84b718e11f4f268861d3782ad6ec3d_Shape">
              <a:extLst>
                <a:ext uri="{FF2B5EF4-FFF2-40B4-BE49-F238E27FC236}">
                  <a16:creationId xmlns:a16="http://schemas.microsoft.com/office/drawing/2014/main" id="{973B9C32-C3F1-4AAD-9C03-8F303438CC1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456278" y="3836787"/>
              <a:ext cx="306337" cy="203200"/>
            </a:xfrm>
            <a:prstGeom prst="chevron">
              <a:avLst/>
            </a:prstGeom>
            <a:solidFill>
              <a:srgbClr val="E4D41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OTLSHAPE_SLT_7b84b718e11f4f268861d3782ad6ec3d_Shape">
              <a:extLst>
                <a:ext uri="{FF2B5EF4-FFF2-40B4-BE49-F238E27FC236}">
                  <a16:creationId xmlns:a16="http://schemas.microsoft.com/office/drawing/2014/main" id="{973B9C32-C3F1-4AAD-9C03-8F303438CC15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208796" y="3835159"/>
              <a:ext cx="306337" cy="203200"/>
            </a:xfrm>
            <a:prstGeom prst="chevron">
              <a:avLst/>
            </a:prstGeom>
            <a:solidFill>
              <a:srgbClr val="E4D41F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OTLSHAPE_SLT_5fdc1ae17390491587eeb3e0a5701e86_Shape">
              <a:extLst>
                <a:ext uri="{FF2B5EF4-FFF2-40B4-BE49-F238E27FC236}">
                  <a16:creationId xmlns:a16="http://schemas.microsoft.com/office/drawing/2014/main" id="{80D8DECE-735F-425C-AE7B-1624D9DA27CC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476526" y="2958827"/>
              <a:ext cx="282424" cy="203200"/>
            </a:xfrm>
            <a:prstGeom prst="chevron">
              <a:avLst/>
            </a:prstGeom>
            <a:solidFill>
              <a:srgbClr val="A363C3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OTLSHAPE_SLT_5fdc1ae17390491587eeb3e0a5701e86_Shape">
              <a:extLst>
                <a:ext uri="{FF2B5EF4-FFF2-40B4-BE49-F238E27FC236}">
                  <a16:creationId xmlns:a16="http://schemas.microsoft.com/office/drawing/2014/main" id="{80D8DECE-735F-425C-AE7B-1624D9DA27CC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244920" y="2957597"/>
              <a:ext cx="282424" cy="203200"/>
            </a:xfrm>
            <a:prstGeom prst="chevron">
              <a:avLst/>
            </a:prstGeom>
            <a:solidFill>
              <a:srgbClr val="A363C3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OTLSHAPE_SLT_1fb5c9bea8d7491e93ab109404a0a91b_Shape">
              <a:extLst>
                <a:ext uri="{FF2B5EF4-FFF2-40B4-BE49-F238E27FC236}">
                  <a16:creationId xmlns:a16="http://schemas.microsoft.com/office/drawing/2014/main" id="{DBE02B85-C7DE-4F90-91D5-6EB71AA39D8D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2360616" y="2177433"/>
              <a:ext cx="294549" cy="203200"/>
            </a:xfrm>
            <a:prstGeom prst="chevron">
              <a:avLst/>
            </a:prstGeom>
            <a:solidFill>
              <a:srgbClr val="56CFDB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OTLSHAPE_SLT_1fb5c9bea8d7491e93ab109404a0a91b_Shape">
              <a:extLst>
                <a:ext uri="{FF2B5EF4-FFF2-40B4-BE49-F238E27FC236}">
                  <a16:creationId xmlns:a16="http://schemas.microsoft.com/office/drawing/2014/main" id="{DBE02B85-C7DE-4F90-91D5-6EB71AA39D8D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114179" y="2176161"/>
              <a:ext cx="294549" cy="203200"/>
            </a:xfrm>
            <a:prstGeom prst="chevron">
              <a:avLst/>
            </a:prstGeom>
            <a:solidFill>
              <a:srgbClr val="56CFDB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Tekstvak 157"/>
            <p:cNvSpPr txBox="1"/>
            <p:nvPr/>
          </p:nvSpPr>
          <p:spPr>
            <a:xfrm>
              <a:off x="3846796" y="3789338"/>
              <a:ext cx="9412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defRPr/>
              </a:pPr>
              <a:r>
                <a:rPr lang="en-US" sz="600" b="1" dirty="0" err="1">
                  <a:solidFill>
                    <a:prstClr val="white"/>
                  </a:solidFill>
                </a:rPr>
                <a:t>verkenning</a:t>
              </a:r>
              <a:r>
                <a:rPr lang="en-US" sz="600" b="1" dirty="0">
                  <a:solidFill>
                    <a:prstClr val="white"/>
                  </a:solidFill>
                </a:rPr>
                <a:t> </a:t>
              </a:r>
              <a:r>
                <a:rPr lang="en-US" sz="600" b="1" dirty="0" err="1">
                  <a:solidFill>
                    <a:prstClr val="white"/>
                  </a:solidFill>
                </a:rPr>
                <a:t>innovatieve</a:t>
              </a:r>
              <a:endParaRPr lang="en-US" sz="600" b="1" dirty="0">
                <a:solidFill>
                  <a:prstClr val="white"/>
                </a:solidFill>
              </a:endParaRPr>
            </a:p>
            <a:p>
              <a:pPr lvl="0" algn="ctr">
                <a:defRPr/>
              </a:pPr>
              <a:r>
                <a:rPr lang="en-US" sz="600" b="1" dirty="0" err="1" smtClean="0">
                  <a:solidFill>
                    <a:prstClr val="white"/>
                  </a:solidFill>
                </a:rPr>
                <a:t>marktbenadering</a:t>
              </a:r>
              <a:endParaRPr lang="en-US" sz="600" b="1" dirty="0">
                <a:solidFill>
                  <a:prstClr val="white"/>
                </a:solidFill>
              </a:endParaRPr>
            </a:p>
          </p:txBody>
        </p:sp>
        <p:sp>
          <p:nvSpPr>
            <p:cNvPr id="168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843041" y="5815992"/>
              <a:ext cx="5721518" cy="216735"/>
            </a:xfrm>
            <a:prstGeom prst="chevron">
              <a:avLst/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OTLSHAPE_SLT_b3b24f30dd09423f88609133eedceb09_ShapePercentage">
              <a:extLst>
                <a:ext uri="{FF2B5EF4-FFF2-40B4-BE49-F238E27FC236}">
                  <a16:creationId xmlns:a16="http://schemas.microsoft.com/office/drawing/2014/main" id="{496DA9CA-F859-45F5-B5E4-1D33D8D4C245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900170" y="5815992"/>
              <a:ext cx="5585383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Planvorming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voorbereiding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realisatie</a:t>
              </a:r>
              <a:r>
                <a:rPr kumimoji="0" lang="en-US" sz="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E / H2 </a:t>
              </a:r>
              <a:r>
                <a:rPr kumimoji="0" lang="en-US" sz="6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walinfra</a:t>
              </a: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0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570577" y="5815992"/>
              <a:ext cx="326419" cy="216735"/>
            </a:xfrm>
            <a:prstGeom prst="chevron">
              <a:avLst/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4294608" y="5817397"/>
              <a:ext cx="326419" cy="216735"/>
            </a:xfrm>
            <a:prstGeom prst="chevron">
              <a:avLst/>
            </a:prstGeom>
            <a:solidFill>
              <a:srgbClr val="FF9999"/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4946313" y="5365175"/>
              <a:ext cx="318294" cy="21673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201898" y="5365175"/>
              <a:ext cx="318294" cy="21673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946312" y="4972837"/>
              <a:ext cx="291846" cy="216735"/>
            </a:xfrm>
            <a:prstGeom prst="chevron">
              <a:avLst/>
            </a:prstGeom>
            <a:solidFill>
              <a:srgbClr val="E3741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183395" y="4974320"/>
              <a:ext cx="291846" cy="216735"/>
            </a:xfrm>
            <a:prstGeom prst="chevron">
              <a:avLst/>
            </a:prstGeom>
            <a:solidFill>
              <a:srgbClr val="E3741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7948050" y="4340839"/>
              <a:ext cx="276338" cy="216735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8162325" y="4340839"/>
              <a:ext cx="276338" cy="216735"/>
            </a:xfrm>
            <a:prstGeom prst="chevron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980089" y="5366022"/>
              <a:ext cx="318294" cy="21673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OTLSHAPE_SLT_b3b24f30dd09423f88609133eedceb09_Shape">
              <a:extLst>
                <a:ext uri="{FF2B5EF4-FFF2-40B4-BE49-F238E27FC236}">
                  <a16:creationId xmlns:a16="http://schemas.microsoft.com/office/drawing/2014/main" id="{56169A0F-7EC9-4170-8215-9C1B97C4273A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2273819" y="5366022"/>
              <a:ext cx="318294" cy="21673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5068762" y="3937582"/>
              <a:ext cx="17596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600" dirty="0" smtClean="0"/>
            </a:p>
            <a:p>
              <a:r>
                <a:rPr lang="nl-NL" sz="600" dirty="0"/>
                <a:t>b</a:t>
              </a:r>
              <a:r>
                <a:rPr lang="nl-NL" sz="600" dirty="0" smtClean="0"/>
                <a:t>esluit gerichte  marktinnovatie</a:t>
              </a:r>
              <a:endParaRPr lang="nl-NL" sz="600" dirty="0"/>
            </a:p>
          </p:txBody>
        </p:sp>
        <p:sp>
          <p:nvSpPr>
            <p:cNvPr id="181" name="OTLSHAPE_SLT_7b84b718e11f4f268861d3782ad6ec3d_ShapePercentage">
              <a:extLst>
                <a:ext uri="{FF2B5EF4-FFF2-40B4-BE49-F238E27FC236}">
                  <a16:creationId xmlns:a16="http://schemas.microsoft.com/office/drawing/2014/main" id="{54B6576A-0278-4EC1-A832-6C70193A6861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915529" y="3830173"/>
              <a:ext cx="1158903" cy="216735"/>
            </a:xfrm>
            <a:prstGeom prst="chevron">
              <a:avLst/>
            </a:prstGeom>
            <a:solidFill>
              <a:schemeClr val="dk1">
                <a:alpha val="34902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2" name="Tekstvak 181"/>
            <p:cNvSpPr txBox="1"/>
            <p:nvPr/>
          </p:nvSpPr>
          <p:spPr>
            <a:xfrm>
              <a:off x="4977930" y="3798022"/>
              <a:ext cx="10342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defRPr/>
              </a:pPr>
              <a:r>
                <a:rPr lang="en-US" sz="600" b="1" dirty="0" err="1" smtClean="0">
                  <a:solidFill>
                    <a:prstClr val="white"/>
                  </a:solidFill>
                </a:rPr>
                <a:t>voorbereiding</a:t>
              </a:r>
              <a:r>
                <a:rPr lang="en-US" sz="600" b="1" dirty="0" smtClean="0">
                  <a:solidFill>
                    <a:prstClr val="white"/>
                  </a:solidFill>
                </a:rPr>
                <a:t> </a:t>
              </a:r>
              <a:r>
                <a:rPr lang="en-US" sz="600" b="1" dirty="0" err="1">
                  <a:solidFill>
                    <a:prstClr val="white"/>
                  </a:solidFill>
                </a:rPr>
                <a:t>innovatieve</a:t>
              </a:r>
              <a:endParaRPr lang="en-US" sz="600" b="1" dirty="0">
                <a:solidFill>
                  <a:prstClr val="white"/>
                </a:solidFill>
              </a:endParaRPr>
            </a:p>
            <a:p>
              <a:pPr lvl="0" algn="ctr">
                <a:defRPr/>
              </a:pPr>
              <a:r>
                <a:rPr lang="en-US" sz="600" b="1" dirty="0" err="1" smtClean="0">
                  <a:solidFill>
                    <a:prstClr val="white"/>
                  </a:solidFill>
                </a:rPr>
                <a:t>marktbenadering</a:t>
              </a:r>
              <a:endParaRPr lang="en-US" sz="600" b="1" dirty="0">
                <a:solidFill>
                  <a:prstClr val="white"/>
                </a:solidFill>
              </a:endParaRPr>
            </a:p>
          </p:txBody>
        </p:sp>
        <p:cxnSp>
          <p:nvCxnSpPr>
            <p:cNvPr id="183" name="Rechte verbindingslijn met pijl 182"/>
            <p:cNvCxnSpPr/>
            <p:nvPr/>
          </p:nvCxnSpPr>
          <p:spPr>
            <a:xfrm>
              <a:off x="4928010" y="3927800"/>
              <a:ext cx="0" cy="236458"/>
            </a:xfrm>
            <a:prstGeom prst="straightConnector1">
              <a:avLst/>
            </a:prstGeom>
            <a:ln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5400000" scaled="1"/>
              </a:gra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Pijl-omlaag 183"/>
            <p:cNvSpPr/>
            <p:nvPr/>
          </p:nvSpPr>
          <p:spPr>
            <a:xfrm>
              <a:off x="4604710" y="1053096"/>
              <a:ext cx="493471" cy="12716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5" name="Pijl-omlaag 184"/>
            <p:cNvSpPr/>
            <p:nvPr/>
          </p:nvSpPr>
          <p:spPr>
            <a:xfrm rot="10800000">
              <a:off x="4593132" y="6231706"/>
              <a:ext cx="493471" cy="12716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2" name="Tekstvak 131"/>
          <p:cNvSpPr txBox="1"/>
          <p:nvPr/>
        </p:nvSpPr>
        <p:spPr>
          <a:xfrm>
            <a:off x="835196" y="383386"/>
            <a:ext cx="364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Routekaart | Indicatieve proceslijnen</a:t>
            </a:r>
          </a:p>
        </p:txBody>
      </p:sp>
    </p:spTree>
    <p:extLst>
      <p:ext uri="{BB962C8B-B14F-4D97-AF65-F5344CB8AC3E}">
        <p14:creationId xmlns:p14="http://schemas.microsoft.com/office/powerpoint/2010/main" val="40605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7-14T00:00:00.0000000"/>
  <p:tag name="OTLENDDATE" val="2019-11-03T11:59:00.0000000"/>
  <p:tag name="OTLPERCENTAGE" val="2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9T00:00:00.0000000"/>
  <p:tag name="OTLENDDATE" val="2019-11-22T11:59:00.0000000"/>
  <p:tag name="OTLPERCENTAGE" val="6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7-14T00:00:00.0000000"/>
  <p:tag name="OTLENDDATE" val="2019-11-03T11:59:00.0000000"/>
  <p:tag name="OTLPERCENTAGE" val="2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20T00:00:00.0000000"/>
  <p:tag name="OTLENDDATE" val="2019-11-23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9T00:00:00.0000000"/>
  <p:tag name="OTLENDDATE" val="2019-11-22T11:59:00.0000000"/>
  <p:tag name="OTLPERCENTAGE" val="6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9T00:00:00.0000000"/>
  <p:tag name="OTLENDDATE" val="2019-11-22T11:59:00.0000000"/>
  <p:tag name="OTLPERCENTAGE" val="6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7-14T00:00:00.0000000"/>
  <p:tag name="OTLENDDATE" val="2019-11-03T11:59:00.0000000"/>
  <p:tag name="OTLPERCENTAGE" val="2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7-14T00:00:00.0000000"/>
  <p:tag name="OTLENDDATE" val="2019-11-03T11:59:00.0000000"/>
  <p:tag name="OTLPERCENTAGE" val="2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20T00:00:00.0000000"/>
  <p:tag name="OTLENDDATE" val="2019-11-23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20T00:00:00.0000000"/>
  <p:tag name="OTLENDDATE" val="2019-11-23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False"/>
  <p:tag name="OTLDATEFORMATTIMEISVISIBLE" val="False"/>
  <p:tag name="OTLDATEFORMATAMPMDESIGNATOR" val="AmPmLowerCase"/>
  <p:tag name="OTLDATEFORMATHOURDIGITS" val="H"/>
  <p:tag name="OTLDATEFORMATTRIM00MINUTES" val="False"/>
  <p:tag name="OTLSTARTDATE" val="2019-08-07T00:00:00.0000000"/>
  <p:tag name="OTLENDDATE" val="2019-12-25T11:59:00.0000000"/>
  <p:tag name="OTLPERCENTAGE" val="85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178</Words>
  <Application>Microsoft Office PowerPoint</Application>
  <PresentationFormat>Breedbeeld</PresentationFormat>
  <Paragraphs>68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Gerwin Klomp</dc:creator>
  <cp:lastModifiedBy>Klomp, Gerwin (NN)</cp:lastModifiedBy>
  <cp:revision>100</cp:revision>
  <dcterms:created xsi:type="dcterms:W3CDTF">2020-09-17T18:33:48Z</dcterms:created>
  <dcterms:modified xsi:type="dcterms:W3CDTF">2022-01-06T14:53:04Z</dcterms:modified>
</cp:coreProperties>
</file>