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55" r:id="rId5"/>
    <p:sldId id="305" r:id="rId6"/>
    <p:sldId id="430" r:id="rId7"/>
    <p:sldId id="437" r:id="rId8"/>
    <p:sldId id="441" r:id="rId9"/>
    <p:sldId id="438" r:id="rId10"/>
    <p:sldId id="434" r:id="rId11"/>
    <p:sldId id="433" r:id="rId12"/>
    <p:sldId id="435" r:id="rId13"/>
    <p:sldId id="436" r:id="rId14"/>
    <p:sldId id="417" r:id="rId15"/>
    <p:sldId id="357" r:id="rId16"/>
    <p:sldId id="439" r:id="rId17"/>
    <p:sldId id="289" r:id="rId18"/>
    <p:sldId id="440" r:id="rId19"/>
    <p:sldId id="352" r:id="rId2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e" id="{182FCF0D-05BA-4837-9200-EF85BEA177E8}">
          <p14:sldIdLst>
            <p14:sldId id="355"/>
            <p14:sldId id="305"/>
            <p14:sldId id="430"/>
            <p14:sldId id="437"/>
            <p14:sldId id="441"/>
            <p14:sldId id="438"/>
            <p14:sldId id="434"/>
            <p14:sldId id="433"/>
            <p14:sldId id="435"/>
            <p14:sldId id="436"/>
            <p14:sldId id="417"/>
            <p14:sldId id="357"/>
            <p14:sldId id="439"/>
            <p14:sldId id="289"/>
            <p14:sldId id="440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29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810">
          <p15:clr>
            <a:srgbClr val="A4A3A4"/>
          </p15:clr>
        </p15:guide>
        <p15:guide id="5" orient="horz" pos="3068">
          <p15:clr>
            <a:srgbClr val="A4A3A4"/>
          </p15:clr>
        </p15:guide>
        <p15:guide id="6" pos="385">
          <p15:clr>
            <a:srgbClr val="A4A3A4"/>
          </p15:clr>
        </p15:guide>
        <p15:guide id="7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DE4"/>
    <a:srgbClr val="FFFFFF"/>
    <a:srgbClr val="FF9933"/>
    <a:srgbClr val="000000"/>
    <a:srgbClr val="3F9C35"/>
    <a:srgbClr val="34B233"/>
    <a:srgbClr val="292929"/>
    <a:srgbClr val="D5D2CA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E32DF-795E-42EA-BE4B-8CCE8E5BD79D}" v="380" dt="2022-09-06T10:24:38.536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4" autoAdjust="0"/>
    <p:restoredTop sz="82198" autoAdjust="0"/>
  </p:normalViewPr>
  <p:slideViewPr>
    <p:cSldViewPr snapToGrid="0" showGuides="1">
      <p:cViewPr varScale="1">
        <p:scale>
          <a:sx n="87" d="100"/>
          <a:sy n="87" d="100"/>
        </p:scale>
        <p:origin x="900" y="48"/>
      </p:cViewPr>
      <p:guideLst>
        <p:guide orient="horz" pos="929"/>
        <p:guide orient="horz" pos="106"/>
        <p:guide orient="horz"/>
        <p:guide orient="horz" pos="2810"/>
        <p:guide orient="horz" pos="3068"/>
        <p:guide pos="385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44871-6E6D-4F00-A3AF-1170F4C9560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529AFD5-666B-4776-9525-2F49D8BDDD3B}">
      <dgm:prSet phldrT="[Text]"/>
      <dgm:spPr>
        <a:solidFill>
          <a:srgbClr val="6AADE4"/>
        </a:solidFill>
      </dgm:spPr>
      <dgm:t>
        <a:bodyPr/>
        <a:lstStyle/>
        <a:p>
          <a:r>
            <a:rPr lang="nl-NL" dirty="0"/>
            <a:t>DRIVER</a:t>
          </a:r>
        </a:p>
        <a:p>
          <a:r>
            <a:rPr lang="nl-NL" dirty="0"/>
            <a:t>Visserij</a:t>
          </a:r>
        </a:p>
        <a:p>
          <a:r>
            <a:rPr lang="nl-NL" dirty="0"/>
            <a:t>zandwinning</a:t>
          </a:r>
        </a:p>
      </dgm:t>
    </dgm:pt>
    <dgm:pt modelId="{B781DDD9-FFE3-44DF-9069-38E533447D3D}" type="parTrans" cxnId="{652FA562-B661-4CF1-9E7B-38D48CE9453E}">
      <dgm:prSet/>
      <dgm:spPr/>
      <dgm:t>
        <a:bodyPr/>
        <a:lstStyle/>
        <a:p>
          <a:endParaRPr lang="nl-NL"/>
        </a:p>
      </dgm:t>
    </dgm:pt>
    <dgm:pt modelId="{32EB2704-2816-4403-B599-1FE55FA35F45}" type="sibTrans" cxnId="{652FA562-B661-4CF1-9E7B-38D48CE9453E}">
      <dgm:prSet/>
      <dgm:spPr/>
      <dgm:t>
        <a:bodyPr/>
        <a:lstStyle/>
        <a:p>
          <a:endParaRPr lang="nl-NL"/>
        </a:p>
      </dgm:t>
    </dgm:pt>
    <dgm:pt modelId="{1DD50BF5-36A1-4728-98EC-0F3CFAEA6139}">
      <dgm:prSet phldrT="[Text]"/>
      <dgm:spPr>
        <a:solidFill>
          <a:srgbClr val="6AADE4"/>
        </a:solidFill>
      </dgm:spPr>
      <dgm:t>
        <a:bodyPr/>
        <a:lstStyle/>
        <a:p>
          <a:r>
            <a:rPr lang="nl-NL" dirty="0"/>
            <a:t>RESPONSE</a:t>
          </a:r>
        </a:p>
        <a:p>
          <a:r>
            <a:rPr lang="nl-NL" dirty="0"/>
            <a:t>Sanering, zonering, beschermde gebieden</a:t>
          </a:r>
        </a:p>
      </dgm:t>
    </dgm:pt>
    <dgm:pt modelId="{12ED00BB-2693-4AE7-B947-83B9100AF516}" type="parTrans" cxnId="{6734FCBC-B4FA-4D8D-AC50-6670A002A3AC}">
      <dgm:prSet/>
      <dgm:spPr/>
      <dgm:t>
        <a:bodyPr/>
        <a:lstStyle/>
        <a:p>
          <a:endParaRPr lang="nl-NL"/>
        </a:p>
      </dgm:t>
    </dgm:pt>
    <dgm:pt modelId="{803D3960-3AEE-471E-A16C-69DE2EE23A09}" type="sibTrans" cxnId="{6734FCBC-B4FA-4D8D-AC50-6670A002A3AC}">
      <dgm:prSet/>
      <dgm:spPr/>
      <dgm:t>
        <a:bodyPr/>
        <a:lstStyle/>
        <a:p>
          <a:endParaRPr lang="nl-NL"/>
        </a:p>
      </dgm:t>
    </dgm:pt>
    <dgm:pt modelId="{15075D92-6918-4654-9186-32AA2EDF0AA6}">
      <dgm:prSet phldrT="[Text]"/>
      <dgm:spPr>
        <a:solidFill>
          <a:srgbClr val="6AADE4"/>
        </a:solidFill>
      </dgm:spPr>
      <dgm:t>
        <a:bodyPr/>
        <a:lstStyle/>
        <a:p>
          <a:r>
            <a:rPr lang="nl-NL" dirty="0"/>
            <a:t>IMPACT</a:t>
          </a:r>
        </a:p>
        <a:p>
          <a:r>
            <a:rPr lang="nl-NL" dirty="0"/>
            <a:t>Verlies soorten</a:t>
          </a:r>
        </a:p>
      </dgm:t>
    </dgm:pt>
    <dgm:pt modelId="{729F740A-1E01-4C5C-80D0-035D1919C680}" type="parTrans" cxnId="{15694435-BAD1-4FFC-83E4-17D201D546C0}">
      <dgm:prSet/>
      <dgm:spPr/>
      <dgm:t>
        <a:bodyPr/>
        <a:lstStyle/>
        <a:p>
          <a:endParaRPr lang="nl-NL"/>
        </a:p>
      </dgm:t>
    </dgm:pt>
    <dgm:pt modelId="{8E0E76C8-9D88-4D9A-8F4F-91D15C891F72}" type="sibTrans" cxnId="{15694435-BAD1-4FFC-83E4-17D201D546C0}">
      <dgm:prSet/>
      <dgm:spPr/>
      <dgm:t>
        <a:bodyPr/>
        <a:lstStyle/>
        <a:p>
          <a:endParaRPr lang="nl-NL"/>
        </a:p>
      </dgm:t>
    </dgm:pt>
    <dgm:pt modelId="{92201EE1-7E94-4230-9EA8-59630E10894A}">
      <dgm:prSet phldrT="[Text]"/>
      <dgm:spPr/>
      <dgm:t>
        <a:bodyPr/>
        <a:lstStyle/>
        <a:p>
          <a:r>
            <a:rPr lang="nl-NL" dirty="0"/>
            <a:t>STATE</a:t>
          </a:r>
        </a:p>
        <a:p>
          <a:r>
            <a:rPr lang="nl-NL" dirty="0"/>
            <a:t>Biodiversiteit</a:t>
          </a:r>
        </a:p>
        <a:p>
          <a:r>
            <a:rPr lang="nl-NL" dirty="0"/>
            <a:t>Omvang populatie</a:t>
          </a:r>
        </a:p>
      </dgm:t>
    </dgm:pt>
    <dgm:pt modelId="{425E6DAC-0C6C-4F4B-9730-A3BF4378BFCD}" type="parTrans" cxnId="{4502915E-B14C-4275-9895-305BD779EF32}">
      <dgm:prSet/>
      <dgm:spPr/>
      <dgm:t>
        <a:bodyPr/>
        <a:lstStyle/>
        <a:p>
          <a:endParaRPr lang="nl-NL"/>
        </a:p>
      </dgm:t>
    </dgm:pt>
    <dgm:pt modelId="{8DBC9934-88E1-4908-9BBE-8B7B5F65AE5C}" type="sibTrans" cxnId="{4502915E-B14C-4275-9895-305BD779EF32}">
      <dgm:prSet/>
      <dgm:spPr/>
      <dgm:t>
        <a:bodyPr/>
        <a:lstStyle/>
        <a:p>
          <a:endParaRPr lang="nl-NL"/>
        </a:p>
      </dgm:t>
    </dgm:pt>
    <dgm:pt modelId="{F17E5DC7-BEC5-4C47-824D-99AF0DCF0856}">
      <dgm:prSet phldrT="[Text]"/>
      <dgm:spPr/>
      <dgm:t>
        <a:bodyPr/>
        <a:lstStyle/>
        <a:p>
          <a:r>
            <a:rPr lang="nl-NL" dirty="0"/>
            <a:t>PRESSURE</a:t>
          </a:r>
        </a:p>
        <a:p>
          <a:r>
            <a:rPr lang="nl-NL" dirty="0"/>
            <a:t>bodemberoering</a:t>
          </a:r>
        </a:p>
      </dgm:t>
    </dgm:pt>
    <dgm:pt modelId="{03A9D190-64FE-48A9-89DE-76E96443A1D0}" type="parTrans" cxnId="{B5557E11-6AF4-41E4-9D98-D85983B850E4}">
      <dgm:prSet/>
      <dgm:spPr/>
      <dgm:t>
        <a:bodyPr/>
        <a:lstStyle/>
        <a:p>
          <a:endParaRPr lang="nl-NL"/>
        </a:p>
      </dgm:t>
    </dgm:pt>
    <dgm:pt modelId="{8DD047FA-7483-4900-BC6A-6F12044479C4}" type="sibTrans" cxnId="{B5557E11-6AF4-41E4-9D98-D85983B850E4}">
      <dgm:prSet/>
      <dgm:spPr/>
      <dgm:t>
        <a:bodyPr/>
        <a:lstStyle/>
        <a:p>
          <a:endParaRPr lang="nl-NL"/>
        </a:p>
      </dgm:t>
    </dgm:pt>
    <dgm:pt modelId="{C2B18567-B5C4-4516-ABBD-8D704DE5A33A}" type="pres">
      <dgm:prSet presAssocID="{07E44871-6E6D-4F00-A3AF-1170F4C95607}" presName="cycle" presStyleCnt="0">
        <dgm:presLayoutVars>
          <dgm:dir/>
          <dgm:resizeHandles val="exact"/>
        </dgm:presLayoutVars>
      </dgm:prSet>
      <dgm:spPr/>
    </dgm:pt>
    <dgm:pt modelId="{48FA2BAE-3288-4850-B0DA-E34375DC57E6}" type="pres">
      <dgm:prSet presAssocID="{F529AFD5-666B-4776-9525-2F49D8BDDD3B}" presName="node" presStyleLbl="node1" presStyleIdx="0" presStyleCnt="5">
        <dgm:presLayoutVars>
          <dgm:bulletEnabled val="1"/>
        </dgm:presLayoutVars>
      </dgm:prSet>
      <dgm:spPr/>
    </dgm:pt>
    <dgm:pt modelId="{EB61FB30-F9BB-4B8E-A2CE-E663BED6ED6A}" type="pres">
      <dgm:prSet presAssocID="{F529AFD5-666B-4776-9525-2F49D8BDDD3B}" presName="spNode" presStyleCnt="0"/>
      <dgm:spPr/>
    </dgm:pt>
    <dgm:pt modelId="{96A5BA1A-8B9A-4076-80D1-DADB813D7926}" type="pres">
      <dgm:prSet presAssocID="{32EB2704-2816-4403-B599-1FE55FA35F45}" presName="sibTrans" presStyleLbl="sibTrans1D1" presStyleIdx="0" presStyleCnt="5"/>
      <dgm:spPr/>
    </dgm:pt>
    <dgm:pt modelId="{1D53C781-2555-489D-A2CA-8144D70E3341}" type="pres">
      <dgm:prSet presAssocID="{1DD50BF5-36A1-4728-98EC-0F3CFAEA6139}" presName="node" presStyleLbl="node1" presStyleIdx="1" presStyleCnt="5">
        <dgm:presLayoutVars>
          <dgm:bulletEnabled val="1"/>
        </dgm:presLayoutVars>
      </dgm:prSet>
      <dgm:spPr/>
    </dgm:pt>
    <dgm:pt modelId="{8296F0A7-AD0C-437B-9352-E2B9536D8048}" type="pres">
      <dgm:prSet presAssocID="{1DD50BF5-36A1-4728-98EC-0F3CFAEA6139}" presName="spNode" presStyleCnt="0"/>
      <dgm:spPr/>
    </dgm:pt>
    <dgm:pt modelId="{1439CD89-E218-4018-B191-CDA2E04ED463}" type="pres">
      <dgm:prSet presAssocID="{803D3960-3AEE-471E-A16C-69DE2EE23A09}" presName="sibTrans" presStyleLbl="sibTrans1D1" presStyleIdx="1" presStyleCnt="5"/>
      <dgm:spPr/>
    </dgm:pt>
    <dgm:pt modelId="{2A89D7EF-1333-4A51-9EB5-3AAE3A4F7F6E}" type="pres">
      <dgm:prSet presAssocID="{15075D92-6918-4654-9186-32AA2EDF0AA6}" presName="node" presStyleLbl="node1" presStyleIdx="2" presStyleCnt="5">
        <dgm:presLayoutVars>
          <dgm:bulletEnabled val="1"/>
        </dgm:presLayoutVars>
      </dgm:prSet>
      <dgm:spPr/>
    </dgm:pt>
    <dgm:pt modelId="{41BDA393-1074-4B7E-8035-BBCE1DCE7D03}" type="pres">
      <dgm:prSet presAssocID="{15075D92-6918-4654-9186-32AA2EDF0AA6}" presName="spNode" presStyleCnt="0"/>
      <dgm:spPr/>
    </dgm:pt>
    <dgm:pt modelId="{11D86702-97AA-406C-B1F4-598BFFD4990A}" type="pres">
      <dgm:prSet presAssocID="{8E0E76C8-9D88-4D9A-8F4F-91D15C891F72}" presName="sibTrans" presStyleLbl="sibTrans1D1" presStyleIdx="2" presStyleCnt="5"/>
      <dgm:spPr/>
    </dgm:pt>
    <dgm:pt modelId="{AC811693-43A3-4A8E-B3BA-241D9A43EBA6}" type="pres">
      <dgm:prSet presAssocID="{92201EE1-7E94-4230-9EA8-59630E10894A}" presName="node" presStyleLbl="node1" presStyleIdx="3" presStyleCnt="5">
        <dgm:presLayoutVars>
          <dgm:bulletEnabled val="1"/>
        </dgm:presLayoutVars>
      </dgm:prSet>
      <dgm:spPr/>
    </dgm:pt>
    <dgm:pt modelId="{70750BCB-51EE-43F1-8BAC-73DD4C3DA871}" type="pres">
      <dgm:prSet presAssocID="{92201EE1-7E94-4230-9EA8-59630E10894A}" presName="spNode" presStyleCnt="0"/>
      <dgm:spPr/>
    </dgm:pt>
    <dgm:pt modelId="{14710210-10DF-4744-A21F-BC1BC4F93350}" type="pres">
      <dgm:prSet presAssocID="{8DBC9934-88E1-4908-9BBE-8B7B5F65AE5C}" presName="sibTrans" presStyleLbl="sibTrans1D1" presStyleIdx="3" presStyleCnt="5"/>
      <dgm:spPr/>
    </dgm:pt>
    <dgm:pt modelId="{F962D1ED-D083-4F60-99E1-BC3B37F09F3A}" type="pres">
      <dgm:prSet presAssocID="{F17E5DC7-BEC5-4C47-824D-99AF0DCF0856}" presName="node" presStyleLbl="node1" presStyleIdx="4" presStyleCnt="5">
        <dgm:presLayoutVars>
          <dgm:bulletEnabled val="1"/>
        </dgm:presLayoutVars>
      </dgm:prSet>
      <dgm:spPr/>
    </dgm:pt>
    <dgm:pt modelId="{67B09043-35E4-494F-92B5-BCE34A5D19DA}" type="pres">
      <dgm:prSet presAssocID="{F17E5DC7-BEC5-4C47-824D-99AF0DCF0856}" presName="spNode" presStyleCnt="0"/>
      <dgm:spPr/>
    </dgm:pt>
    <dgm:pt modelId="{217AA210-69C9-4182-902B-260B79F28818}" type="pres">
      <dgm:prSet presAssocID="{8DD047FA-7483-4900-BC6A-6F12044479C4}" presName="sibTrans" presStyleLbl="sibTrans1D1" presStyleIdx="4" presStyleCnt="5"/>
      <dgm:spPr/>
    </dgm:pt>
  </dgm:ptLst>
  <dgm:cxnLst>
    <dgm:cxn modelId="{3703A30C-4D0A-448F-BCCF-3D58A0B844E2}" type="presOf" srcId="{803D3960-3AEE-471E-A16C-69DE2EE23A09}" destId="{1439CD89-E218-4018-B191-CDA2E04ED463}" srcOrd="0" destOrd="0" presId="urn:microsoft.com/office/officeart/2005/8/layout/cycle6"/>
    <dgm:cxn modelId="{B5557E11-6AF4-41E4-9D98-D85983B850E4}" srcId="{07E44871-6E6D-4F00-A3AF-1170F4C95607}" destId="{F17E5DC7-BEC5-4C47-824D-99AF0DCF0856}" srcOrd="4" destOrd="0" parTransId="{03A9D190-64FE-48A9-89DE-76E96443A1D0}" sibTransId="{8DD047FA-7483-4900-BC6A-6F12044479C4}"/>
    <dgm:cxn modelId="{1196B613-2C1B-40E8-8572-B4AF4CD048E7}" type="presOf" srcId="{8E0E76C8-9D88-4D9A-8F4F-91D15C891F72}" destId="{11D86702-97AA-406C-B1F4-598BFFD4990A}" srcOrd="0" destOrd="0" presId="urn:microsoft.com/office/officeart/2005/8/layout/cycle6"/>
    <dgm:cxn modelId="{2438E014-C4B8-49E1-A17F-5034FBDE99B5}" type="presOf" srcId="{F17E5DC7-BEC5-4C47-824D-99AF0DCF0856}" destId="{F962D1ED-D083-4F60-99E1-BC3B37F09F3A}" srcOrd="0" destOrd="0" presId="urn:microsoft.com/office/officeart/2005/8/layout/cycle6"/>
    <dgm:cxn modelId="{4F74CD23-56EA-4DF5-8931-5E8B268A8525}" type="presOf" srcId="{92201EE1-7E94-4230-9EA8-59630E10894A}" destId="{AC811693-43A3-4A8E-B3BA-241D9A43EBA6}" srcOrd="0" destOrd="0" presId="urn:microsoft.com/office/officeart/2005/8/layout/cycle6"/>
    <dgm:cxn modelId="{15694435-BAD1-4FFC-83E4-17D201D546C0}" srcId="{07E44871-6E6D-4F00-A3AF-1170F4C95607}" destId="{15075D92-6918-4654-9186-32AA2EDF0AA6}" srcOrd="2" destOrd="0" parTransId="{729F740A-1E01-4C5C-80D0-035D1919C680}" sibTransId="{8E0E76C8-9D88-4D9A-8F4F-91D15C891F72}"/>
    <dgm:cxn modelId="{0201C73D-CA99-427E-AF7B-228156B2AD03}" type="presOf" srcId="{07E44871-6E6D-4F00-A3AF-1170F4C95607}" destId="{C2B18567-B5C4-4516-ABBD-8D704DE5A33A}" srcOrd="0" destOrd="0" presId="urn:microsoft.com/office/officeart/2005/8/layout/cycle6"/>
    <dgm:cxn modelId="{6D28CC5C-5175-4A8A-A672-C9D6AAB67242}" type="presOf" srcId="{15075D92-6918-4654-9186-32AA2EDF0AA6}" destId="{2A89D7EF-1333-4A51-9EB5-3AAE3A4F7F6E}" srcOrd="0" destOrd="0" presId="urn:microsoft.com/office/officeart/2005/8/layout/cycle6"/>
    <dgm:cxn modelId="{4502915E-B14C-4275-9895-305BD779EF32}" srcId="{07E44871-6E6D-4F00-A3AF-1170F4C95607}" destId="{92201EE1-7E94-4230-9EA8-59630E10894A}" srcOrd="3" destOrd="0" parTransId="{425E6DAC-0C6C-4F4B-9730-A3BF4378BFCD}" sibTransId="{8DBC9934-88E1-4908-9BBE-8B7B5F65AE5C}"/>
    <dgm:cxn modelId="{652FA562-B661-4CF1-9E7B-38D48CE9453E}" srcId="{07E44871-6E6D-4F00-A3AF-1170F4C95607}" destId="{F529AFD5-666B-4776-9525-2F49D8BDDD3B}" srcOrd="0" destOrd="0" parTransId="{B781DDD9-FFE3-44DF-9069-38E533447D3D}" sibTransId="{32EB2704-2816-4403-B599-1FE55FA35F45}"/>
    <dgm:cxn modelId="{730B9A84-4D52-4EB1-801D-A8DA96738298}" type="presOf" srcId="{32EB2704-2816-4403-B599-1FE55FA35F45}" destId="{96A5BA1A-8B9A-4076-80D1-DADB813D7926}" srcOrd="0" destOrd="0" presId="urn:microsoft.com/office/officeart/2005/8/layout/cycle6"/>
    <dgm:cxn modelId="{55AB3293-68CD-4247-8F3C-4E2F6E1B695D}" type="presOf" srcId="{8DBC9934-88E1-4908-9BBE-8B7B5F65AE5C}" destId="{14710210-10DF-4744-A21F-BC1BC4F93350}" srcOrd="0" destOrd="0" presId="urn:microsoft.com/office/officeart/2005/8/layout/cycle6"/>
    <dgm:cxn modelId="{7912E6B5-D56C-41B4-ACCF-75122B1C3D5D}" type="presOf" srcId="{8DD047FA-7483-4900-BC6A-6F12044479C4}" destId="{217AA210-69C9-4182-902B-260B79F28818}" srcOrd="0" destOrd="0" presId="urn:microsoft.com/office/officeart/2005/8/layout/cycle6"/>
    <dgm:cxn modelId="{994CB2BC-8A0E-4501-B412-3EE1622D6CBC}" type="presOf" srcId="{1DD50BF5-36A1-4728-98EC-0F3CFAEA6139}" destId="{1D53C781-2555-489D-A2CA-8144D70E3341}" srcOrd="0" destOrd="0" presId="urn:microsoft.com/office/officeart/2005/8/layout/cycle6"/>
    <dgm:cxn modelId="{6734FCBC-B4FA-4D8D-AC50-6670A002A3AC}" srcId="{07E44871-6E6D-4F00-A3AF-1170F4C95607}" destId="{1DD50BF5-36A1-4728-98EC-0F3CFAEA6139}" srcOrd="1" destOrd="0" parTransId="{12ED00BB-2693-4AE7-B947-83B9100AF516}" sibTransId="{803D3960-3AEE-471E-A16C-69DE2EE23A09}"/>
    <dgm:cxn modelId="{0B8511F4-3EC5-4665-AAAA-6448FD7F5B58}" type="presOf" srcId="{F529AFD5-666B-4776-9525-2F49D8BDDD3B}" destId="{48FA2BAE-3288-4850-B0DA-E34375DC57E6}" srcOrd="0" destOrd="0" presId="urn:microsoft.com/office/officeart/2005/8/layout/cycle6"/>
    <dgm:cxn modelId="{F99BB112-9F7A-42BF-990D-9CB30F4B2D50}" type="presParOf" srcId="{C2B18567-B5C4-4516-ABBD-8D704DE5A33A}" destId="{48FA2BAE-3288-4850-B0DA-E34375DC57E6}" srcOrd="0" destOrd="0" presId="urn:microsoft.com/office/officeart/2005/8/layout/cycle6"/>
    <dgm:cxn modelId="{53B34B5B-9138-4754-A66B-450170967A72}" type="presParOf" srcId="{C2B18567-B5C4-4516-ABBD-8D704DE5A33A}" destId="{EB61FB30-F9BB-4B8E-A2CE-E663BED6ED6A}" srcOrd="1" destOrd="0" presId="urn:microsoft.com/office/officeart/2005/8/layout/cycle6"/>
    <dgm:cxn modelId="{E0F4137C-8C59-4BB7-BE06-6D30ACD7C9B1}" type="presParOf" srcId="{C2B18567-B5C4-4516-ABBD-8D704DE5A33A}" destId="{96A5BA1A-8B9A-4076-80D1-DADB813D7926}" srcOrd="2" destOrd="0" presId="urn:microsoft.com/office/officeart/2005/8/layout/cycle6"/>
    <dgm:cxn modelId="{77F08487-7DE4-49AE-A23B-92BFE6EA9B0B}" type="presParOf" srcId="{C2B18567-B5C4-4516-ABBD-8D704DE5A33A}" destId="{1D53C781-2555-489D-A2CA-8144D70E3341}" srcOrd="3" destOrd="0" presId="urn:microsoft.com/office/officeart/2005/8/layout/cycle6"/>
    <dgm:cxn modelId="{B1080785-E062-4C93-BBF7-C700D29FB360}" type="presParOf" srcId="{C2B18567-B5C4-4516-ABBD-8D704DE5A33A}" destId="{8296F0A7-AD0C-437B-9352-E2B9536D8048}" srcOrd="4" destOrd="0" presId="urn:microsoft.com/office/officeart/2005/8/layout/cycle6"/>
    <dgm:cxn modelId="{6043C53B-EC09-496F-95DB-C94DDC2904C5}" type="presParOf" srcId="{C2B18567-B5C4-4516-ABBD-8D704DE5A33A}" destId="{1439CD89-E218-4018-B191-CDA2E04ED463}" srcOrd="5" destOrd="0" presId="urn:microsoft.com/office/officeart/2005/8/layout/cycle6"/>
    <dgm:cxn modelId="{28B13219-3472-4387-86AA-6802FF46C97C}" type="presParOf" srcId="{C2B18567-B5C4-4516-ABBD-8D704DE5A33A}" destId="{2A89D7EF-1333-4A51-9EB5-3AAE3A4F7F6E}" srcOrd="6" destOrd="0" presId="urn:microsoft.com/office/officeart/2005/8/layout/cycle6"/>
    <dgm:cxn modelId="{8499A968-B744-4F78-AF96-0149B917AA6A}" type="presParOf" srcId="{C2B18567-B5C4-4516-ABBD-8D704DE5A33A}" destId="{41BDA393-1074-4B7E-8035-BBCE1DCE7D03}" srcOrd="7" destOrd="0" presId="urn:microsoft.com/office/officeart/2005/8/layout/cycle6"/>
    <dgm:cxn modelId="{05ED37E2-DBFE-4A57-92A4-5A0FC30A93C8}" type="presParOf" srcId="{C2B18567-B5C4-4516-ABBD-8D704DE5A33A}" destId="{11D86702-97AA-406C-B1F4-598BFFD4990A}" srcOrd="8" destOrd="0" presId="urn:microsoft.com/office/officeart/2005/8/layout/cycle6"/>
    <dgm:cxn modelId="{DCCB3A51-ECA3-4E17-9E13-F66512202D90}" type="presParOf" srcId="{C2B18567-B5C4-4516-ABBD-8D704DE5A33A}" destId="{AC811693-43A3-4A8E-B3BA-241D9A43EBA6}" srcOrd="9" destOrd="0" presId="urn:microsoft.com/office/officeart/2005/8/layout/cycle6"/>
    <dgm:cxn modelId="{8B5FDBF6-738C-482F-83F5-AF92B5C10342}" type="presParOf" srcId="{C2B18567-B5C4-4516-ABBD-8D704DE5A33A}" destId="{70750BCB-51EE-43F1-8BAC-73DD4C3DA871}" srcOrd="10" destOrd="0" presId="urn:microsoft.com/office/officeart/2005/8/layout/cycle6"/>
    <dgm:cxn modelId="{18071BA6-BEC5-4158-B0F2-9636BC30DB90}" type="presParOf" srcId="{C2B18567-B5C4-4516-ABBD-8D704DE5A33A}" destId="{14710210-10DF-4744-A21F-BC1BC4F93350}" srcOrd="11" destOrd="0" presId="urn:microsoft.com/office/officeart/2005/8/layout/cycle6"/>
    <dgm:cxn modelId="{B241A5AC-A6F3-4C79-9A00-0008264C635A}" type="presParOf" srcId="{C2B18567-B5C4-4516-ABBD-8D704DE5A33A}" destId="{F962D1ED-D083-4F60-99E1-BC3B37F09F3A}" srcOrd="12" destOrd="0" presId="urn:microsoft.com/office/officeart/2005/8/layout/cycle6"/>
    <dgm:cxn modelId="{C124F5A8-AFB7-497F-8736-8272870726F5}" type="presParOf" srcId="{C2B18567-B5C4-4516-ABBD-8D704DE5A33A}" destId="{67B09043-35E4-494F-92B5-BCE34A5D19DA}" srcOrd="13" destOrd="0" presId="urn:microsoft.com/office/officeart/2005/8/layout/cycle6"/>
    <dgm:cxn modelId="{C7D40EF1-B7AD-479B-909A-3A844836BC4F}" type="presParOf" srcId="{C2B18567-B5C4-4516-ABBD-8D704DE5A33A}" destId="{217AA210-69C9-4182-902B-260B79F2881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2BAE-3288-4850-B0DA-E34375DC57E6}">
      <dsp:nvSpPr>
        <dsp:cNvPr id="0" name=""/>
        <dsp:cNvSpPr/>
      </dsp:nvSpPr>
      <dsp:spPr>
        <a:xfrm>
          <a:off x="1527877" y="1521"/>
          <a:ext cx="856833" cy="556942"/>
        </a:xfrm>
        <a:prstGeom prst="roundRect">
          <a:avLst/>
        </a:prstGeom>
        <a:solidFill>
          <a:srgbClr val="6AAD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DRIVER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Visserij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zandwinning</a:t>
          </a:r>
        </a:p>
      </dsp:txBody>
      <dsp:txXfrm>
        <a:off x="1555065" y="28709"/>
        <a:ext cx="802457" cy="502566"/>
      </dsp:txXfrm>
    </dsp:sp>
    <dsp:sp modelId="{96A5BA1A-8B9A-4076-80D1-DADB813D7926}">
      <dsp:nvSpPr>
        <dsp:cNvPr id="0" name=""/>
        <dsp:cNvSpPr/>
      </dsp:nvSpPr>
      <dsp:spPr>
        <a:xfrm>
          <a:off x="844265" y="279992"/>
          <a:ext cx="2224057" cy="2224057"/>
        </a:xfrm>
        <a:custGeom>
          <a:avLst/>
          <a:gdLst/>
          <a:ahLst/>
          <a:cxnLst/>
          <a:rect l="0" t="0" r="0" b="0"/>
          <a:pathLst>
            <a:path>
              <a:moveTo>
                <a:pt x="1546323" y="88311"/>
              </a:moveTo>
              <a:arcTo wR="1112028" hR="1112028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3C781-2555-489D-A2CA-8144D70E3341}">
      <dsp:nvSpPr>
        <dsp:cNvPr id="0" name=""/>
        <dsp:cNvSpPr/>
      </dsp:nvSpPr>
      <dsp:spPr>
        <a:xfrm>
          <a:off x="2585479" y="769914"/>
          <a:ext cx="856833" cy="556942"/>
        </a:xfrm>
        <a:prstGeom prst="roundRect">
          <a:avLst/>
        </a:prstGeom>
        <a:solidFill>
          <a:srgbClr val="6AAD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RESPONSE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Sanering, zonering, beschermde gebieden</a:t>
          </a:r>
        </a:p>
      </dsp:txBody>
      <dsp:txXfrm>
        <a:off x="2612667" y="797102"/>
        <a:ext cx="802457" cy="502566"/>
      </dsp:txXfrm>
    </dsp:sp>
    <dsp:sp modelId="{1439CD89-E218-4018-B191-CDA2E04ED463}">
      <dsp:nvSpPr>
        <dsp:cNvPr id="0" name=""/>
        <dsp:cNvSpPr/>
      </dsp:nvSpPr>
      <dsp:spPr>
        <a:xfrm>
          <a:off x="844265" y="279992"/>
          <a:ext cx="2224057" cy="2224057"/>
        </a:xfrm>
        <a:custGeom>
          <a:avLst/>
          <a:gdLst/>
          <a:ahLst/>
          <a:cxnLst/>
          <a:rect l="0" t="0" r="0" b="0"/>
          <a:pathLst>
            <a:path>
              <a:moveTo>
                <a:pt x="2222541" y="1053968"/>
              </a:moveTo>
              <a:arcTo wR="1112028" hR="1112028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9D7EF-1333-4A51-9EB5-3AAE3A4F7F6E}">
      <dsp:nvSpPr>
        <dsp:cNvPr id="0" name=""/>
        <dsp:cNvSpPr/>
      </dsp:nvSpPr>
      <dsp:spPr>
        <a:xfrm>
          <a:off x="2181511" y="2013200"/>
          <a:ext cx="856833" cy="556942"/>
        </a:xfrm>
        <a:prstGeom prst="roundRect">
          <a:avLst/>
        </a:prstGeom>
        <a:solidFill>
          <a:srgbClr val="6AAD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IMPACT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Verlies soorten</a:t>
          </a:r>
        </a:p>
      </dsp:txBody>
      <dsp:txXfrm>
        <a:off x="2208699" y="2040388"/>
        <a:ext cx="802457" cy="502566"/>
      </dsp:txXfrm>
    </dsp:sp>
    <dsp:sp modelId="{11D86702-97AA-406C-B1F4-598BFFD4990A}">
      <dsp:nvSpPr>
        <dsp:cNvPr id="0" name=""/>
        <dsp:cNvSpPr/>
      </dsp:nvSpPr>
      <dsp:spPr>
        <a:xfrm>
          <a:off x="844265" y="279992"/>
          <a:ext cx="2224057" cy="2224057"/>
        </a:xfrm>
        <a:custGeom>
          <a:avLst/>
          <a:gdLst/>
          <a:ahLst/>
          <a:cxnLst/>
          <a:rect l="0" t="0" r="0" b="0"/>
          <a:pathLst>
            <a:path>
              <a:moveTo>
                <a:pt x="1332833" y="2201915"/>
              </a:moveTo>
              <a:arcTo wR="1112028" hR="1112028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11693-43A3-4A8E-B3BA-241D9A43EBA6}">
      <dsp:nvSpPr>
        <dsp:cNvPr id="0" name=""/>
        <dsp:cNvSpPr/>
      </dsp:nvSpPr>
      <dsp:spPr>
        <a:xfrm>
          <a:off x="874242" y="2013200"/>
          <a:ext cx="856833" cy="556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STATE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Biodiversiteit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Omvang populatie</a:t>
          </a:r>
        </a:p>
      </dsp:txBody>
      <dsp:txXfrm>
        <a:off x="901430" y="2040388"/>
        <a:ext cx="802457" cy="502566"/>
      </dsp:txXfrm>
    </dsp:sp>
    <dsp:sp modelId="{14710210-10DF-4744-A21F-BC1BC4F93350}">
      <dsp:nvSpPr>
        <dsp:cNvPr id="0" name=""/>
        <dsp:cNvSpPr/>
      </dsp:nvSpPr>
      <dsp:spPr>
        <a:xfrm>
          <a:off x="844265" y="279992"/>
          <a:ext cx="2224057" cy="2224057"/>
        </a:xfrm>
        <a:custGeom>
          <a:avLst/>
          <a:gdLst/>
          <a:ahLst/>
          <a:cxnLst/>
          <a:rect l="0" t="0" r="0" b="0"/>
          <a:pathLst>
            <a:path>
              <a:moveTo>
                <a:pt x="185714" y="1727293"/>
              </a:moveTo>
              <a:arcTo wR="1112028" hR="1112028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2D1ED-D083-4F60-99E1-BC3B37F09F3A}">
      <dsp:nvSpPr>
        <dsp:cNvPr id="0" name=""/>
        <dsp:cNvSpPr/>
      </dsp:nvSpPr>
      <dsp:spPr>
        <a:xfrm>
          <a:off x="470274" y="769914"/>
          <a:ext cx="856833" cy="556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PRESSURE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bodemberoering</a:t>
          </a:r>
        </a:p>
      </dsp:txBody>
      <dsp:txXfrm>
        <a:off x="497462" y="797102"/>
        <a:ext cx="802457" cy="502566"/>
      </dsp:txXfrm>
    </dsp:sp>
    <dsp:sp modelId="{217AA210-69C9-4182-902B-260B79F28818}">
      <dsp:nvSpPr>
        <dsp:cNvPr id="0" name=""/>
        <dsp:cNvSpPr/>
      </dsp:nvSpPr>
      <dsp:spPr>
        <a:xfrm>
          <a:off x="844265" y="279992"/>
          <a:ext cx="2224057" cy="2224057"/>
        </a:xfrm>
        <a:custGeom>
          <a:avLst/>
          <a:gdLst/>
          <a:ahLst/>
          <a:cxnLst/>
          <a:rect l="0" t="0" r="0" b="0"/>
          <a:pathLst>
            <a:path>
              <a:moveTo>
                <a:pt x="193878" y="484646"/>
              </a:moveTo>
              <a:arcTo wR="1112028" hR="1112028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0BA7-845A-4F65-9241-96DCD62C0238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47A0D-0D13-4A4F-B917-79EAD12F2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7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7A0D-0D13-4A4F-B917-79EAD12F20C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1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561600" y="172642"/>
            <a:ext cx="8329988" cy="576832"/>
          </a:xfrm>
        </p:spPr>
        <p:txBody>
          <a:bodyPr tIns="18000" bIns="180000"/>
          <a:lstStyle>
            <a:lvl1pPr>
              <a:lnSpc>
                <a:spcPts val="3200"/>
              </a:lnSpc>
              <a:defRPr/>
            </a:lvl1pPr>
          </a:lstStyle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9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0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1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25" y="1473201"/>
            <a:ext cx="2556000" cy="198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76550" y="1473201"/>
            <a:ext cx="2556000" cy="198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20" name="Tijdelijke aanduiding voor tekst 21"/>
          <p:cNvSpPr>
            <a:spLocks noGrp="1"/>
          </p:cNvSpPr>
          <p:nvPr>
            <p:ph type="body" sz="quarter" idx="27" hasCustomPrompt="1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1188" y="1107712"/>
            <a:ext cx="8280400" cy="33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3200" y="1368000"/>
            <a:ext cx="8398800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5" y="1474121"/>
            <a:ext cx="8353424" cy="29867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4600388" y="168358"/>
            <a:ext cx="4291200" cy="42912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72642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A5DE56-9E46-49F0-A508-5F037030A72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0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671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AC00-AC7F-471A-AF6C-F73B9FB1F894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7844-9420-445F-A903-B3AB0D90C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81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1975" y="171263"/>
            <a:ext cx="4291200" cy="42912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18" y="172642"/>
            <a:ext cx="3816000" cy="1020671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‹nr.›</a:t>
            </a:fld>
            <a:endParaRPr lang="en-GB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8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06182"/>
            <a:ext cx="10363200" cy="5768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17834"/>
            <a:ext cx="8534400" cy="910004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DD184-B9E2-4D61-977B-61E97F2DCDC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BAC6B-22E6-4432-8C83-A4BF652206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95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3357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2330"/>
            <a:ext cx="4100513" cy="309854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4788"/>
            <a:ext cx="4100513" cy="29860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72642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72642"/>
            <a:ext cx="8329988" cy="576832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91962" y="1368529"/>
            <a:ext cx="8399626" cy="30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2904" y="4772672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‹nr.›</a:t>
            </a:fld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CA84E-3BA8-45FA-9DC0-28ABBA30C284}"/>
              </a:ext>
            </a:extLst>
          </p:cNvPr>
          <p:cNvPicPr>
            <a:picLocks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8" r:id="rId19"/>
    <p:sldLayoutId id="2147483679" r:id="rId20"/>
    <p:sldLayoutId id="2147483681" r:id="rId21"/>
    <p:sldLayoutId id="2147483683" r:id="rId22"/>
    <p:sldLayoutId id="2147483684" r:id="rId23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ap.ospar.org/en/ospar-assessments/intermediate-assessment-2017/biodiversity-status/marine-mammals/seal-abundance-and-distributio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ecoauthor.net/bis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scar.bos@w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spar.org/documents?v=730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par.org/documents?v=730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ap.ospar.org/en/ospar-assessments/intermediate-assessment-2017/introduction/what-assesse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ap.ospar.org/en/ospar-assessments/intermediate-assessment-2017/biodiversity-status/fish-and-food-webs/proportion-large-fish-large-fish-index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ap.ospar.org/en/ospar-assessments/intermediate-assessment-2017/biodiversity-status/fish-and-food-webs/proportion-large-fish-large-fish-index/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ap.ospar.org/en/ospar-assessments/intermediate-assessment-2017/biodiversity-status/marine-mammals/seal-abundance-and-distribution/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18" y="172642"/>
            <a:ext cx="8331557" cy="987200"/>
          </a:xfrm>
        </p:spPr>
        <p:txBody>
          <a:bodyPr/>
          <a:lstStyle/>
          <a:p>
            <a:r>
              <a:rPr lang="nl-NL" dirty="0"/>
              <a:t>OSPAR en KRM indicatoren biodiversiteit Noordzee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4" y="2120874"/>
            <a:ext cx="2340000" cy="233999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7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Leeuwarden, 20 sept 2022, Oscar Bos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r="33276"/>
          <a:stretch/>
        </p:blipFill>
        <p:spPr>
          <a:xfrm>
            <a:off x="5024529" y="2120875"/>
            <a:ext cx="2340000" cy="234000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49" y="2120874"/>
            <a:ext cx="2340000" cy="2339999"/>
          </a:xfrm>
        </p:spPr>
      </p:pic>
    </p:spTree>
    <p:extLst>
      <p:ext uri="{BB962C8B-B14F-4D97-AF65-F5344CB8AC3E}">
        <p14:creationId xmlns:p14="http://schemas.microsoft.com/office/powerpoint/2010/main" val="345754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8C766E0-EE3C-4469-A011-CAA0AE48E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" y="601362"/>
            <a:ext cx="6470608" cy="4542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EFC42-B3C0-4E77-91C7-4402DA77A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62" y="1509295"/>
            <a:ext cx="2376955" cy="2539595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8CB092A-4CE8-EDFD-CE34-5E34170D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72642"/>
            <a:ext cx="8329988" cy="576832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Marine </a:t>
            </a:r>
            <a:r>
              <a:rPr lang="nl-NL" dirty="0" err="1"/>
              <a:t>mammal</a:t>
            </a:r>
            <a:r>
              <a:rPr lang="nl-NL" dirty="0"/>
              <a:t> </a:t>
            </a:r>
            <a:r>
              <a:rPr lang="nl-NL" dirty="0" err="1"/>
              <a:t>abundance</a:t>
            </a:r>
            <a:r>
              <a:rPr lang="nl-NL" dirty="0"/>
              <a:t> indicator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B81879-1EF8-B280-C12D-32DB83014C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62904" y="4772672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nl-NL" smtClean="0"/>
              <a:pPr algn="r">
                <a:spcAft>
                  <a:spcPts val="600"/>
                </a:spcAft>
              </a:pPr>
              <a:t>10</a:t>
            </a:fld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51993-1024-4A90-8E4B-059E2A866A90}"/>
              </a:ext>
            </a:extLst>
          </p:cNvPr>
          <p:cNvSpPr txBox="1"/>
          <p:nvPr/>
        </p:nvSpPr>
        <p:spPr>
          <a:xfrm>
            <a:off x="3431667" y="4895860"/>
            <a:ext cx="488688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hlinkClick r:id="rId4"/>
              </a:rPr>
              <a:t>https://oap.ospar.org/en/ospar-assessments/intermediate-assessment-2017/biodiversity-status/marine-mammals/seal-abundance-and-distribution/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10674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3C48EC-CE6F-4C5C-881F-A5669B92D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3DA426-327B-4481-AB0D-8E572250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42101-4324-4617-A8B9-A2E858D12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11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27B10-DD00-4DC0-853F-E98EB358A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4" y="-857250"/>
            <a:ext cx="9172904" cy="6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6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C9AB0AD-89FE-442B-BBFD-37B10DD3C38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489"/>
          <a:stretch/>
        </p:blipFill>
        <p:spPr>
          <a:xfrm>
            <a:off x="4600388" y="168358"/>
            <a:ext cx="4291200" cy="429120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72642"/>
            <a:ext cx="3816000" cy="987200"/>
          </a:xfrm>
        </p:spPr>
        <p:txBody>
          <a:bodyPr/>
          <a:lstStyle/>
          <a:p>
            <a:r>
              <a:rPr lang="nl-NL" dirty="0"/>
              <a:t>BISI indicator – NL (nog niet OSPAR)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561600" y="1331746"/>
            <a:ext cx="3874036" cy="30919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2"/>
                </a:solidFill>
                <a:effectLst/>
                <a:latin typeface="Helvetica Neue"/>
              </a:rPr>
              <a:t>Benthic Indicator Species Index (BISI)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Verschil biodiversiteit binnen/buiten gebieden</a:t>
            </a:r>
          </a:p>
          <a:p>
            <a:pPr marL="1268413" lvl="1">
              <a:buFont typeface="Arial" panose="020B0604020202020204" pitchFamily="34" charset="0"/>
              <a:buChar char="•"/>
            </a:pPr>
            <a:r>
              <a:rPr lang="nl-NL" dirty="0"/>
              <a:t>Natura 2000 (art 17 HR rapportage)</a:t>
            </a:r>
          </a:p>
          <a:p>
            <a:pPr marL="1268413" lvl="1">
              <a:buFont typeface="Arial" panose="020B0604020202020204" pitchFamily="34" charset="0"/>
              <a:buChar char="•"/>
            </a:pPr>
            <a:r>
              <a:rPr lang="nl-NL" dirty="0"/>
              <a:t>KRM gebieden</a:t>
            </a:r>
          </a:p>
          <a:p>
            <a:pPr marL="1268413" lvl="1">
              <a:buFont typeface="Arial" panose="020B0604020202020204" pitchFamily="34" charset="0"/>
              <a:buChar char="•"/>
            </a:pPr>
            <a:r>
              <a:rPr lang="nl-NL" dirty="0"/>
              <a:t>bodembeschermingsgebieden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353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D98B672-D0DB-4CB5-9892-BDC358001BF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2A6367-B68E-45E9-8604-00E1B62E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72642"/>
            <a:ext cx="3816000" cy="576832"/>
          </a:xfrm>
        </p:spPr>
        <p:txBody>
          <a:bodyPr/>
          <a:lstStyle/>
          <a:p>
            <a:r>
              <a:rPr lang="nl-NL" dirty="0"/>
              <a:t>BISI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B5AAD-4206-4BE5-B711-6A13A3CB83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13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354C4-8DDF-4642-8D89-726623562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0" dirty="0">
                <a:solidFill>
                  <a:schemeClr val="bg2"/>
                </a:solidFill>
                <a:effectLst/>
                <a:latin typeface="Helvetica Neue"/>
              </a:rPr>
              <a:t>The occurrence </a:t>
            </a:r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Helvetica Neue"/>
              </a:rPr>
              <a:t>(either densities, biomass or presence/absence data) of combinations </a:t>
            </a:r>
            <a:r>
              <a:rPr lang="en-US" b="0" i="0" dirty="0">
                <a:effectLst/>
                <a:latin typeface="Helvetica Neue"/>
              </a:rPr>
              <a:t>of specific indicator species are </a:t>
            </a:r>
            <a:r>
              <a:rPr lang="en-US" i="0" dirty="0">
                <a:effectLst/>
                <a:latin typeface="Helvetica Neue"/>
              </a:rPr>
              <a:t>c</a:t>
            </a:r>
            <a:r>
              <a:rPr lang="en-US" i="0" dirty="0">
                <a:solidFill>
                  <a:schemeClr val="bg2"/>
                </a:solidFill>
                <a:effectLst/>
                <a:latin typeface="Helvetica Neue"/>
              </a:rPr>
              <a:t>ompared with predefined reference levels </a:t>
            </a:r>
            <a:r>
              <a:rPr lang="en-US" b="0" i="0" dirty="0">
                <a:solidFill>
                  <a:schemeClr val="bg1">
                    <a:lumMod val="85000"/>
                  </a:schemeClr>
                </a:solidFill>
                <a:effectLst/>
                <a:latin typeface="Helvetica Neue"/>
              </a:rPr>
              <a:t>(BISI internal reference) for those species representing a good quality status.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54" y="4598353"/>
            <a:ext cx="1268760" cy="450971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30DB587-925F-4E68-9E72-AFFA06C8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7" y="1243181"/>
            <a:ext cx="8069676" cy="3061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CD314-575E-4F87-B9C4-079413FC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BISI slimme indicatorsoorten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288E8-B986-41A2-A681-8920CF658D94}"/>
              </a:ext>
            </a:extLst>
          </p:cNvPr>
          <p:cNvSpPr txBox="1"/>
          <p:nvPr/>
        </p:nvSpPr>
        <p:spPr>
          <a:xfrm>
            <a:off x="6779725" y="4772325"/>
            <a:ext cx="20155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hlinkClick r:id="rId4"/>
              </a:rPr>
              <a:t>http://ecoauthor.net/bisi/</a:t>
            </a:r>
            <a:endParaRPr lang="nl-NL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7E313-4BC7-47D2-99ED-7ACBA0B1F6FF}"/>
              </a:ext>
            </a:extLst>
          </p:cNvPr>
          <p:cNvSpPr/>
          <p:nvPr/>
        </p:nvSpPr>
        <p:spPr>
          <a:xfrm>
            <a:off x="4810384" y="1243181"/>
            <a:ext cx="3629029" cy="3061779"/>
          </a:xfrm>
          <a:prstGeom prst="rect">
            <a:avLst/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D5B16-255C-45CF-B75B-C1721E9C6A2E}"/>
              </a:ext>
            </a:extLst>
          </p:cNvPr>
          <p:cNvSpPr/>
          <p:nvPr/>
        </p:nvSpPr>
        <p:spPr>
          <a:xfrm>
            <a:off x="2259315" y="1243181"/>
            <a:ext cx="729385" cy="3061779"/>
          </a:xfrm>
          <a:prstGeom prst="rect">
            <a:avLst/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EB5DB8-4ED1-431D-8195-C40AB62CA5AD}"/>
              </a:ext>
            </a:extLst>
          </p:cNvPr>
          <p:cNvSpPr/>
          <p:nvPr/>
        </p:nvSpPr>
        <p:spPr>
          <a:xfrm>
            <a:off x="1949179" y="1243181"/>
            <a:ext cx="135796" cy="3061779"/>
          </a:xfrm>
          <a:prstGeom prst="rect">
            <a:avLst/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14EFE-E8D5-4132-B2FE-1859884A719E}"/>
              </a:ext>
            </a:extLst>
          </p:cNvPr>
          <p:cNvSpPr/>
          <p:nvPr/>
        </p:nvSpPr>
        <p:spPr>
          <a:xfrm>
            <a:off x="202805" y="3372962"/>
            <a:ext cx="4757014" cy="24905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0093-E373-42A9-BD97-DCA68C2B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Benthos monitoring -&gt; input BISI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60FF6-775F-4192-A073-A078A381B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15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7619A-A712-4F79-97BB-844CA70F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0" y="965859"/>
            <a:ext cx="2559891" cy="3631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6FAE3-A28C-4FB0-862A-B22F844A7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1" y="965859"/>
            <a:ext cx="4293000" cy="306427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5C3B531-0C52-4C80-B076-38C542728550}"/>
              </a:ext>
            </a:extLst>
          </p:cNvPr>
          <p:cNvSpPr/>
          <p:nvPr/>
        </p:nvSpPr>
        <p:spPr>
          <a:xfrm rot="18229942">
            <a:off x="362913" y="1291546"/>
            <a:ext cx="1629554" cy="5443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251C3-09ED-46FA-B160-F496714ABD56}"/>
              </a:ext>
            </a:extLst>
          </p:cNvPr>
          <p:cNvSpPr txBox="1"/>
          <p:nvPr/>
        </p:nvSpPr>
        <p:spPr>
          <a:xfrm>
            <a:off x="4027631" y="4137927"/>
            <a:ext cx="2281394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solidFill>
                  <a:schemeClr val="bg1"/>
                </a:solidFill>
                <a:latin typeface="Verdana" pitchFamily="34" charset="0"/>
              </a:rPr>
              <a:t>Doggersbank (H1110c)</a:t>
            </a:r>
          </a:p>
        </p:txBody>
      </p:sp>
    </p:spTree>
    <p:extLst>
      <p:ext uri="{BB962C8B-B14F-4D97-AF65-F5344CB8AC3E}">
        <p14:creationId xmlns:p14="http://schemas.microsoft.com/office/powerpoint/2010/main" val="144769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12900" y="172641"/>
            <a:ext cx="2457000" cy="576832"/>
          </a:xfrm>
        </p:spPr>
        <p:txBody>
          <a:bodyPr/>
          <a:lstStyle/>
          <a:p>
            <a:r>
              <a:rPr lang="nl-NL" dirty="0"/>
              <a:t>Dank!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  <a:p>
            <a:r>
              <a:rPr lang="nl-NL" dirty="0">
                <a:hlinkClick r:id="rId3"/>
              </a:rPr>
              <a:t>Oscar.bos@wur.nl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75" y="707978"/>
            <a:ext cx="4291200" cy="4064694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92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739" y="1"/>
            <a:ext cx="6032591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4831" y="277416"/>
            <a:ext cx="3636169" cy="1397569"/>
          </a:xfrm>
        </p:spPr>
        <p:txBody>
          <a:bodyPr/>
          <a:lstStyle/>
          <a:p>
            <a:pPr algn="ctr"/>
            <a:r>
              <a:rPr lang="nl-NL"/>
              <a:t>EU Kaderrichtlijn Mariene Strategie (2008)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34268" y="1840910"/>
            <a:ext cx="3566732" cy="2895395"/>
          </a:xfrm>
        </p:spPr>
        <p:txBody>
          <a:bodyPr/>
          <a:lstStyle/>
          <a:p>
            <a:r>
              <a:rPr lang="nl-NL" sz="1350" dirty="0"/>
              <a:t>Doel: </a:t>
            </a:r>
            <a:r>
              <a:rPr lang="nl-NL" sz="1350" b="1" dirty="0"/>
              <a:t>goede milieutoestand </a:t>
            </a:r>
            <a:r>
              <a:rPr lang="nl-NL" sz="1350" dirty="0"/>
              <a:t>(GES) van de EU zeeën in 2020 (cyclus van 6 jaar). </a:t>
            </a:r>
            <a:br>
              <a:rPr lang="nl-NL" sz="1350" dirty="0"/>
            </a:br>
            <a:endParaRPr lang="nl-NL" sz="1350" dirty="0"/>
          </a:p>
          <a:p>
            <a:pPr marL="685800" lvl="1" indent="-342900">
              <a:buFont typeface="+mj-lt"/>
              <a:buAutoNum type="arabicParenR"/>
            </a:pPr>
            <a:r>
              <a:rPr lang="nl-NL" sz="1350" dirty="0"/>
              <a:t>De biodiversiteit wordt behouden</a:t>
            </a:r>
          </a:p>
          <a:p>
            <a:pPr marL="685800" lvl="1" indent="-342900">
              <a:buFont typeface="+mj-lt"/>
              <a:buAutoNum type="arabicParenR"/>
            </a:pPr>
            <a:r>
              <a:rPr lang="nl-NL" sz="1350" dirty="0"/>
              <a:t>Bodem integriteit</a:t>
            </a:r>
          </a:p>
        </p:txBody>
      </p:sp>
    </p:spTree>
    <p:extLst>
      <p:ext uri="{BB962C8B-B14F-4D97-AF65-F5344CB8AC3E}">
        <p14:creationId xmlns:p14="http://schemas.microsoft.com/office/powerpoint/2010/main" val="345512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6DDFD-69C3-4CC9-A5B4-5292E1EF9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3334590" cy="3092400"/>
          </a:xfrm>
        </p:spPr>
        <p:txBody>
          <a:bodyPr/>
          <a:lstStyle/>
          <a:p>
            <a:r>
              <a:rPr lang="nl-NL" dirty="0"/>
              <a:t>OSPAR workshop in Amsterdam</a:t>
            </a:r>
          </a:p>
          <a:p>
            <a:r>
              <a:rPr lang="nl-NL" dirty="0"/>
              <a:t>Daarna verder in werkgroepen OSPAR (</a:t>
            </a:r>
            <a:r>
              <a:rPr lang="nl-NL" dirty="0" err="1"/>
              <a:t>benthos</a:t>
            </a:r>
            <a:r>
              <a:rPr lang="nl-NL" dirty="0"/>
              <a:t>, vissen, zeezoogdieren etc.)</a:t>
            </a:r>
          </a:p>
          <a:p>
            <a:endParaRPr lang="nl-NL" dirty="0"/>
          </a:p>
          <a:p>
            <a:r>
              <a:rPr lang="nl-NL" sz="1000" dirty="0">
                <a:hlinkClick r:id="rId2"/>
              </a:rPr>
              <a:t>Workshop report: https://www.ospar.org/documents?v=7306</a:t>
            </a: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9CE32-3E55-4E7C-8CD2-B5683126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12" y="172642"/>
            <a:ext cx="8329988" cy="576832"/>
          </a:xfrm>
        </p:spPr>
        <p:txBody>
          <a:bodyPr/>
          <a:lstStyle/>
          <a:p>
            <a:r>
              <a:rPr lang="nl-NL" dirty="0"/>
              <a:t>2011: Indicator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69F2D-DB8B-4288-B4B9-6780221AE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3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D2D66-578B-4425-94CB-527FFE432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90" y="1026031"/>
            <a:ext cx="5316210" cy="3987158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525DC32-75AC-4EA4-977E-759D47AA87EB}"/>
              </a:ext>
            </a:extLst>
          </p:cNvPr>
          <p:cNvSpPr/>
          <p:nvPr/>
        </p:nvSpPr>
        <p:spPr>
          <a:xfrm flipH="1">
            <a:off x="7201346" y="244967"/>
            <a:ext cx="1729558" cy="773062"/>
          </a:xfrm>
          <a:prstGeom prst="wedgeEllipseCallout">
            <a:avLst>
              <a:gd name="adj1" fmla="val -22890"/>
              <a:gd name="adj2" fmla="val 1020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&gt;100 </a:t>
            </a:r>
            <a:r>
              <a:rPr lang="en-GB" sz="1400" dirty="0" err="1">
                <a:solidFill>
                  <a:schemeClr val="tx1"/>
                </a:solidFill>
              </a:rPr>
              <a:t>indicatoren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DD0FD99-1022-4CD3-A55F-8DF2734AD1DD}"/>
              </a:ext>
            </a:extLst>
          </p:cNvPr>
          <p:cNvSpPr/>
          <p:nvPr/>
        </p:nvSpPr>
        <p:spPr>
          <a:xfrm flipH="1">
            <a:off x="4796153" y="446767"/>
            <a:ext cx="1408748" cy="1076017"/>
          </a:xfrm>
          <a:prstGeom prst="wedgeEllipseCallout">
            <a:avLst>
              <a:gd name="adj1" fmla="val 1080"/>
              <a:gd name="adj2" fmla="val 9254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Large fish index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00E801E-1250-46E1-9EE2-8EABA3DFF629}"/>
              </a:ext>
            </a:extLst>
          </p:cNvPr>
          <p:cNvSpPr/>
          <p:nvPr/>
        </p:nvSpPr>
        <p:spPr>
          <a:xfrm flipH="1">
            <a:off x="2109880" y="3577719"/>
            <a:ext cx="2116193" cy="470108"/>
          </a:xfrm>
          <a:prstGeom prst="wedgeEllipseCallout">
            <a:avLst>
              <a:gd name="adj1" fmla="val -76384"/>
              <a:gd name="adj2" fmla="val 86932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Zeezoogdieren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961FB0F-2D2F-4D7F-A409-321B77A28476}"/>
              </a:ext>
            </a:extLst>
          </p:cNvPr>
          <p:cNvSpPr/>
          <p:nvPr/>
        </p:nvSpPr>
        <p:spPr>
          <a:xfrm flipH="1">
            <a:off x="7044488" y="3424133"/>
            <a:ext cx="2116193" cy="470108"/>
          </a:xfrm>
          <a:prstGeom prst="wedgeEllipseCallout">
            <a:avLst>
              <a:gd name="adj1" fmla="val -8795"/>
              <a:gd name="adj2" fmla="val -236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Biogene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riffen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B7E05AB-4741-492C-8320-F1A1F6502C9D}"/>
              </a:ext>
            </a:extLst>
          </p:cNvPr>
          <p:cNvSpPr/>
          <p:nvPr/>
        </p:nvSpPr>
        <p:spPr>
          <a:xfrm flipH="1">
            <a:off x="6069908" y="446767"/>
            <a:ext cx="1131438" cy="470108"/>
          </a:xfrm>
          <a:prstGeom prst="wedgeEllipseCallout">
            <a:avLst>
              <a:gd name="adj1" fmla="val 13805"/>
              <a:gd name="adj2" fmla="val 247269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OSPAR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5185E9E-8A02-4B20-AE38-548CD652722E}"/>
              </a:ext>
            </a:extLst>
          </p:cNvPr>
          <p:cNvSpPr/>
          <p:nvPr/>
        </p:nvSpPr>
        <p:spPr>
          <a:xfrm flipH="1">
            <a:off x="6125325" y="1132946"/>
            <a:ext cx="919163" cy="470108"/>
          </a:xfrm>
          <a:prstGeom prst="wedgeEllipseCallout">
            <a:avLst>
              <a:gd name="adj1" fmla="val 54371"/>
              <a:gd name="adj2" fmla="val 97414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JNCC</a:t>
            </a:r>
            <a:endParaRPr lang="nl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54B2B-CEDE-4E1D-A06F-CFB3F0487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20" y="859209"/>
            <a:ext cx="6256282" cy="3092400"/>
          </a:xfrm>
        </p:spPr>
        <p:txBody>
          <a:bodyPr/>
          <a:lstStyle/>
          <a:p>
            <a:r>
              <a:rPr lang="en-US" sz="1200" dirty="0"/>
              <a:t>“Indicators can relate to </a:t>
            </a:r>
            <a:r>
              <a:rPr lang="en-US" sz="1200" b="1" dirty="0"/>
              <a:t>state, impact, pressure and to operational measures</a:t>
            </a:r>
            <a:r>
              <a:rPr lang="en-US" sz="1200" dirty="0"/>
              <a:t>; it is important to consider the relationship between GES and pressures from human activities. Currently, many indicators purely focus on state, rather than on pressures.” </a:t>
            </a:r>
          </a:p>
          <a:p>
            <a:r>
              <a:rPr lang="en-US" sz="1200" dirty="0"/>
              <a:t>“Indicators should: </a:t>
            </a:r>
          </a:p>
          <a:p>
            <a:pPr lvl="1"/>
            <a:r>
              <a:rPr lang="en-US" sz="1200" dirty="0"/>
              <a:t>Reflect measurable aspects of state </a:t>
            </a:r>
            <a:br>
              <a:rPr lang="en-US" sz="1200" dirty="0"/>
            </a:br>
            <a:r>
              <a:rPr lang="en-US" sz="1200" dirty="0"/>
              <a:t>(or pressure, or activity)</a:t>
            </a:r>
          </a:p>
          <a:p>
            <a:pPr lvl="1"/>
            <a:r>
              <a:rPr lang="en-US" sz="1200" dirty="0"/>
              <a:t>Link, if possible, to specific impacts or pressures</a:t>
            </a:r>
          </a:p>
          <a:p>
            <a:pPr lvl="1"/>
            <a:r>
              <a:rPr lang="en-US" sz="1200" dirty="0"/>
              <a:t>Have threshold values that define desired quality</a:t>
            </a:r>
          </a:p>
          <a:p>
            <a:pPr lvl="1"/>
            <a:r>
              <a:rPr lang="en-US" sz="1200" dirty="0"/>
              <a:t>Be common across regions or subregions “</a:t>
            </a:r>
            <a:endParaRPr lang="nl-NL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C0B853-6554-4DF2-A67E-8F0CEB9F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C22E4-A044-4C49-9894-29900BEC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4</a:t>
            </a:fld>
            <a:endParaRPr lang="nl-N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E969DC-E0FE-496B-B110-2975830590F8}"/>
              </a:ext>
            </a:extLst>
          </p:cNvPr>
          <p:cNvSpPr/>
          <p:nvPr/>
        </p:nvSpPr>
        <p:spPr>
          <a:xfrm>
            <a:off x="5998718" y="3481730"/>
            <a:ext cx="1535987" cy="9397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70F0DD-1AFA-46E1-A5A8-C109EF76C8C2}"/>
              </a:ext>
            </a:extLst>
          </p:cNvPr>
          <p:cNvSpPr/>
          <p:nvPr/>
        </p:nvSpPr>
        <p:spPr>
          <a:xfrm>
            <a:off x="5808713" y="2245998"/>
            <a:ext cx="1127878" cy="9001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21B994C-3939-4D68-879D-E9EE1A526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779417"/>
              </p:ext>
            </p:extLst>
          </p:nvPr>
        </p:nvGraphicFramePr>
        <p:xfrm>
          <a:off x="5483751" y="1655621"/>
          <a:ext cx="3912588" cy="260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0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A320711E-7CE2-48C7-BEC8-78E3065A5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57" y="1757838"/>
            <a:ext cx="4127254" cy="30954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6DDFD-69C3-4CC9-A5B4-5292E1EF9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3334590" cy="3092400"/>
          </a:xfrm>
        </p:spPr>
        <p:txBody>
          <a:bodyPr/>
          <a:lstStyle/>
          <a:p>
            <a:r>
              <a:rPr lang="nl-NL" dirty="0"/>
              <a:t>OSPAR </a:t>
            </a:r>
            <a:r>
              <a:rPr lang="nl-NL" dirty="0" err="1"/>
              <a:t>benthos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Hamburg</a:t>
            </a:r>
          </a:p>
          <a:p>
            <a:r>
              <a:rPr lang="nl-NL" dirty="0"/>
              <a:t>Ontwikkeling </a:t>
            </a:r>
            <a:r>
              <a:rPr lang="nl-NL" dirty="0" err="1"/>
              <a:t>benthos</a:t>
            </a:r>
            <a:r>
              <a:rPr lang="nl-NL" dirty="0"/>
              <a:t> indicatoren</a:t>
            </a:r>
          </a:p>
          <a:p>
            <a:endParaRPr lang="nl-NL" dirty="0"/>
          </a:p>
          <a:p>
            <a:r>
              <a:rPr lang="nl-NL" sz="1000" dirty="0">
                <a:hlinkClick r:id="rId3"/>
              </a:rPr>
              <a:t>Workshop report: https://www.ospar.org/documents?v=7306</a:t>
            </a:r>
            <a:endParaRPr lang="nl-NL" sz="1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9CE32-3E55-4E7C-8CD2-B5683126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12" y="172642"/>
            <a:ext cx="8329988" cy="576832"/>
          </a:xfrm>
        </p:spPr>
        <p:txBody>
          <a:bodyPr/>
          <a:lstStyle/>
          <a:p>
            <a:r>
              <a:rPr lang="nl-NL" dirty="0"/>
              <a:t>2012: OSPAR </a:t>
            </a:r>
            <a:r>
              <a:rPr lang="nl-NL" dirty="0" err="1"/>
              <a:t>benthos</a:t>
            </a:r>
            <a:r>
              <a:rPr lang="nl-NL" dirty="0"/>
              <a:t> werkgroep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69F2D-DB8B-4288-B4B9-6780221AE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5</a:t>
            </a:fld>
            <a:endParaRPr lang="nl-NL" dirty="0"/>
          </a:p>
        </p:txBody>
      </p:sp>
      <p:pic>
        <p:nvPicPr>
          <p:cNvPr id="13" name="Picture 12" descr="A picture containing sweet&#10;&#10;Description automatically generated">
            <a:extLst>
              <a:ext uri="{FF2B5EF4-FFF2-40B4-BE49-F238E27FC236}">
                <a16:creationId xmlns:a16="http://schemas.microsoft.com/office/drawing/2014/main" id="{F1BCB68B-0480-45FA-BD45-E74B552E1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8862">
            <a:off x="3551393" y="932869"/>
            <a:ext cx="1160349" cy="8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C92D11-530C-4307-967F-B8FCAABDC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231793" cy="3092400"/>
          </a:xfrm>
        </p:spPr>
        <p:txBody>
          <a:bodyPr/>
          <a:lstStyle/>
          <a:p>
            <a:r>
              <a:rPr lang="en-GB" dirty="0"/>
              <a:t>Noordzee: 18 </a:t>
            </a:r>
            <a:r>
              <a:rPr lang="en-GB" dirty="0" err="1"/>
              <a:t>indicatoren</a:t>
            </a:r>
            <a:r>
              <a:rPr lang="en-GB" dirty="0"/>
              <a:t> </a:t>
            </a:r>
            <a:r>
              <a:rPr lang="en-GB" dirty="0" err="1"/>
              <a:t>biodiv</a:t>
            </a:r>
            <a:endParaRPr lang="en-GB" dirty="0"/>
          </a:p>
          <a:p>
            <a:pPr lvl="1"/>
            <a:r>
              <a:rPr lang="en-GB" dirty="0"/>
              <a:t>16 common indicators</a:t>
            </a:r>
          </a:p>
          <a:p>
            <a:pPr lvl="1"/>
            <a:r>
              <a:rPr lang="en-GB" dirty="0"/>
              <a:t>2 candidate (test)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AD973-FF6F-406B-8EF6-3A9BB84D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OSPAR 2017 </a:t>
            </a:r>
            <a:r>
              <a:rPr lang="en-GB" dirty="0" err="1"/>
              <a:t>assessement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B4229-D6C1-4F77-B874-1B31FC21B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6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170AC-CCFA-4AC4-8832-BE780FDB5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26" y="0"/>
            <a:ext cx="4188374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A747D5C-D89F-4F4F-B826-146CACF627F0}"/>
              </a:ext>
            </a:extLst>
          </p:cNvPr>
          <p:cNvSpPr/>
          <p:nvPr/>
        </p:nvSpPr>
        <p:spPr>
          <a:xfrm>
            <a:off x="5191088" y="2390960"/>
            <a:ext cx="1010465" cy="29175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0CB021-215A-42ED-B7E0-C5AF3230376F}"/>
              </a:ext>
            </a:extLst>
          </p:cNvPr>
          <p:cNvSpPr/>
          <p:nvPr/>
        </p:nvSpPr>
        <p:spPr>
          <a:xfrm>
            <a:off x="6720425" y="2390960"/>
            <a:ext cx="1010465" cy="29175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C4D0A3-DDF1-42D9-81EE-737D03BE3395}"/>
              </a:ext>
            </a:extLst>
          </p:cNvPr>
          <p:cNvSpPr/>
          <p:nvPr/>
        </p:nvSpPr>
        <p:spPr>
          <a:xfrm>
            <a:off x="6720424" y="703886"/>
            <a:ext cx="1010465" cy="29175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871738-7BBB-409E-ACF5-80DF0A8670DC}"/>
              </a:ext>
            </a:extLst>
          </p:cNvPr>
          <p:cNvSpPr/>
          <p:nvPr/>
        </p:nvSpPr>
        <p:spPr>
          <a:xfrm>
            <a:off x="5191088" y="703886"/>
            <a:ext cx="1010465" cy="291754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730DA-03BC-456A-BB65-BDD162E08520}"/>
              </a:ext>
            </a:extLst>
          </p:cNvPr>
          <p:cNvSpPr txBox="1"/>
          <p:nvPr/>
        </p:nvSpPr>
        <p:spPr>
          <a:xfrm>
            <a:off x="526580" y="4338046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hlinkClick r:id="rId3"/>
              </a:rPr>
              <a:t>https://oap.ospar.org/en/ospar-assessments/intermediate-assessment-2017/introduction/what-assessed/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156615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3DED7-08C3-4878-994F-171334EAF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25550"/>
            <a:ext cx="5170297" cy="3092400"/>
          </a:xfrm>
        </p:spPr>
        <p:txBody>
          <a:bodyPr/>
          <a:lstStyle/>
          <a:p>
            <a:r>
              <a:rPr lang="nl-NL" dirty="0"/>
              <a:t>Visserij vist op grote vissen (bv &gt; 30 cm) </a:t>
            </a:r>
          </a:p>
          <a:p>
            <a:r>
              <a:rPr lang="nl-NL" dirty="0"/>
              <a:t>Visserij </a:t>
            </a:r>
            <a:r>
              <a:rPr lang="nl-NL" dirty="0" err="1"/>
              <a:t>beinvloedt</a:t>
            </a:r>
            <a:r>
              <a:rPr lang="nl-NL" dirty="0"/>
              <a:t> daardoor structuur visgemeenschap</a:t>
            </a:r>
          </a:p>
          <a:p>
            <a:r>
              <a:rPr lang="nl-NL" dirty="0"/>
              <a:t>Reductie in visserij -&gt; meer grote vissen</a:t>
            </a:r>
          </a:p>
          <a:p>
            <a:r>
              <a:rPr lang="nl-NL" dirty="0"/>
              <a:t>Large Fish Indicator: aandeel grote vissen </a:t>
            </a:r>
          </a:p>
          <a:p>
            <a:r>
              <a:rPr lang="nl-NL" dirty="0"/>
              <a:t>Data uit jaarlijkse </a:t>
            </a:r>
            <a:r>
              <a:rPr lang="nl-NL" dirty="0" err="1"/>
              <a:t>bodemvissurveys</a:t>
            </a:r>
            <a:r>
              <a:rPr lang="nl-NL" dirty="0"/>
              <a:t> Noordzee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8CB092A-4CE8-EDFD-CE34-5E34170D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Large </a:t>
            </a:r>
            <a:r>
              <a:rPr lang="nl-NL" dirty="0" err="1"/>
              <a:t>fish</a:t>
            </a:r>
            <a:r>
              <a:rPr lang="nl-NL" dirty="0"/>
              <a:t> index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B81879-1EF8-B280-C12D-32DB83014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nl-NL" smtClean="0"/>
              <a:pPr algn="r">
                <a:spcAft>
                  <a:spcPts val="600"/>
                </a:spcAft>
              </a:pPr>
              <a:t>7</a:t>
            </a:fld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EB0F0-5EDD-46B4-BB07-7BE5D2F7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97" y="1098028"/>
            <a:ext cx="3212425" cy="217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88D13-9A1B-4F2D-9385-41ADD1AB7E4F}"/>
              </a:ext>
            </a:extLst>
          </p:cNvPr>
          <p:cNvSpPr txBox="1"/>
          <p:nvPr/>
        </p:nvSpPr>
        <p:spPr>
          <a:xfrm>
            <a:off x="5585007" y="3280877"/>
            <a:ext cx="2790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dirty="0" err="1"/>
              <a:t>By</a:t>
            </a:r>
            <a:r>
              <a:rPr lang="nl-NL" sz="800" dirty="0"/>
              <a:t> © Hans </a:t>
            </a:r>
            <a:r>
              <a:rPr lang="nl-NL" sz="800" dirty="0" err="1"/>
              <a:t>Hillewaert</a:t>
            </a:r>
            <a:r>
              <a:rPr lang="nl-NL" sz="800" dirty="0"/>
              <a:t>, CC BY-SA 4.0,</a:t>
            </a:r>
            <a:br>
              <a:rPr lang="nl-NL" sz="800" dirty="0"/>
            </a:br>
            <a:r>
              <a:rPr lang="nl-NL" sz="800" dirty="0"/>
              <a:t>https://commons.wikimedia.org/w/index.php?curid=5805780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B89CF-60EA-40CB-868F-E5B0601A2DDF}"/>
              </a:ext>
            </a:extLst>
          </p:cNvPr>
          <p:cNvSpPr txBox="1"/>
          <p:nvPr/>
        </p:nvSpPr>
        <p:spPr>
          <a:xfrm>
            <a:off x="509851" y="4396716"/>
            <a:ext cx="6231193" cy="28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600" dirty="0">
                <a:solidFill>
                  <a:schemeClr val="bg1"/>
                </a:solidFill>
                <a:latin typeface="Verdana" pitchFamily="34" charset="0"/>
                <a:hlinkClick r:id="rId3"/>
              </a:rPr>
              <a:t>https://oap.ospar.org/en/ospar-assessments/intermediate-assessment-2017/biodiversity-status/fish-and-food-webs/proportion-large-fish-large-fish-index/</a:t>
            </a:r>
            <a:endParaRPr lang="nl-NL" sz="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D1436-8DAC-4C8B-B06B-2B8ED8809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03" y="1107712"/>
            <a:ext cx="4449169" cy="334800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8CB092A-4CE8-EDFD-CE34-5E34170D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72642"/>
            <a:ext cx="8329988" cy="576832"/>
          </a:xfrm>
        </p:spPr>
        <p:txBody>
          <a:bodyPr/>
          <a:lstStyle/>
          <a:p>
            <a:r>
              <a:rPr lang="en-US" dirty="0"/>
              <a:t>Large fish index (LFI)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B81879-1EF8-B280-C12D-32DB83014C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62904" y="4772672"/>
            <a:ext cx="468000" cy="123188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nl-NL" smtClean="0"/>
              <a:pPr algn="r"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DFA36-1EFD-4765-BAFB-42A99B7F6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712"/>
            <a:ext cx="2413686" cy="2574017"/>
          </a:xfrm>
          <a:prstGeom prst="rect">
            <a:avLst/>
          </a:prstGeom>
        </p:spPr>
      </p:pic>
      <p:pic>
        <p:nvPicPr>
          <p:cNvPr id="14" name="Graphic 13" descr="Competition with solid fill">
            <a:extLst>
              <a:ext uri="{FF2B5EF4-FFF2-40B4-BE49-F238E27FC236}">
                <a16:creationId xmlns:a16="http://schemas.microsoft.com/office/drawing/2014/main" id="{F89DB3E7-69F6-41BF-AD7B-7E0A9221F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280" y="1107712"/>
            <a:ext cx="1569308" cy="1569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E5E61-2075-406F-AE5A-0385BDE3DE0F}"/>
              </a:ext>
            </a:extLst>
          </p:cNvPr>
          <p:cNvSpPr txBox="1"/>
          <p:nvPr/>
        </p:nvSpPr>
        <p:spPr>
          <a:xfrm>
            <a:off x="509851" y="4396716"/>
            <a:ext cx="6231193" cy="28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600" dirty="0">
                <a:solidFill>
                  <a:schemeClr val="bg1"/>
                </a:solidFill>
                <a:latin typeface="Verdana" pitchFamily="34" charset="0"/>
                <a:hlinkClick r:id="rId6"/>
              </a:rPr>
              <a:t>https://oap.ospar.org/en/ospar-assessments/intermediate-assessment-2017/biodiversity-status/fish-and-food-webs/proportion-large-fish-large-fish-index/</a:t>
            </a:r>
            <a:endParaRPr lang="nl-NL" sz="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6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E965F-0E8E-4481-B87E-DC5B445BC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04" y="-32021"/>
            <a:ext cx="4184182" cy="20920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3DED7-08C3-4878-994F-171334EAF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608939" cy="3092400"/>
          </a:xfrm>
        </p:spPr>
        <p:txBody>
          <a:bodyPr/>
          <a:lstStyle/>
          <a:p>
            <a:r>
              <a:rPr lang="nl-NL" dirty="0"/>
              <a:t>Zeehonden zijn toppredatoren</a:t>
            </a:r>
          </a:p>
          <a:p>
            <a:r>
              <a:rPr lang="nl-NL" dirty="0"/>
              <a:t>Zijn populaties gezond?</a:t>
            </a:r>
          </a:p>
          <a:p>
            <a:r>
              <a:rPr lang="nl-NL" dirty="0"/>
              <a:t>Data: Tellingen</a:t>
            </a:r>
          </a:p>
          <a:p>
            <a:r>
              <a:rPr lang="nl-NL" dirty="0"/>
              <a:t>Grenswaarde: niet meer dan 10% afname populatie in 10 jaar</a:t>
            </a:r>
          </a:p>
          <a:p>
            <a:r>
              <a:rPr lang="nl-NL" dirty="0"/>
              <a:t>Virusziektes bedreiging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8CB092A-4CE8-EDFD-CE34-5E34170D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Zeehonden abundantie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B81879-1EF8-B280-C12D-32DB83014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nl-NL" smtClean="0"/>
              <a:pPr algn="r">
                <a:spcAft>
                  <a:spcPts val="600"/>
                </a:spcAft>
              </a:pPr>
              <a:t>9</a:t>
            </a:fld>
            <a:endParaRPr lang="nl-NL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BFCA2DB-6516-4755-9CDC-7F9B32975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99" y="3530503"/>
            <a:ext cx="3113905" cy="1607683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35535BC1-7097-4B98-8B0F-C254AEA19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99" y="1879506"/>
            <a:ext cx="3113903" cy="16076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0E59B-A6F3-41C4-8117-3661B313D072}"/>
              </a:ext>
            </a:extLst>
          </p:cNvPr>
          <p:cNvSpPr txBox="1"/>
          <p:nvPr/>
        </p:nvSpPr>
        <p:spPr>
          <a:xfrm>
            <a:off x="493200" y="4497366"/>
            <a:ext cx="488688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hlinkClick r:id="rId5"/>
              </a:rPr>
              <a:t>https://oap.ospar.org/en/ospar-assessments/intermediate-assessment-2017/biodiversity-status/marine-mammals/seal-abundance-and-distribution/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1332837311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solidFill>
              <a:schemeClr val="bg1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BB494BC83F74EB0F197FFDE583DE2" ma:contentTypeVersion="8" ma:contentTypeDescription="Een nieuw document maken." ma:contentTypeScope="" ma:versionID="89c2959bab06c95e9df46c7580bed527">
  <xsd:schema xmlns:xsd="http://www.w3.org/2001/XMLSchema" xmlns:xs="http://www.w3.org/2001/XMLSchema" xmlns:p="http://schemas.microsoft.com/office/2006/metadata/properties" xmlns:ns3="74c352c3-15c0-419c-ba3d-accf7d349297" targetNamespace="http://schemas.microsoft.com/office/2006/metadata/properties" ma:root="true" ma:fieldsID="a4d53bd4a160e1f622555fe9dad015b4" ns3:_="">
    <xsd:import namespace="74c352c3-15c0-419c-ba3d-accf7d3492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352c3-15c0-419c-ba3d-accf7d349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69737-2421-4166-A17D-3E104E78C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43581-0AFA-4E3C-A70A-70617831E9E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74c352c3-15c0-419c-ba3d-accf7d34929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6822FC-7132-4147-97A0-AF7F45A06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352c3-15c0-419c-ba3d-accf7d349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562</Words>
  <Application>Microsoft Office PowerPoint</Application>
  <PresentationFormat>Diavoorstelling (16:9)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Verdana</vt:lpstr>
      <vt:lpstr>Wingdings</vt:lpstr>
      <vt:lpstr>WUR</vt:lpstr>
      <vt:lpstr>OSPAR en KRM indicatoren biodiversiteit Noordzee</vt:lpstr>
      <vt:lpstr>EU Kaderrichtlijn Mariene Strategie (2008)</vt:lpstr>
      <vt:lpstr>2011: Indicator workshop</vt:lpstr>
      <vt:lpstr>Results</vt:lpstr>
      <vt:lpstr>2012: OSPAR benthos werkgroep</vt:lpstr>
      <vt:lpstr>OSPAR 2017 assessement</vt:lpstr>
      <vt:lpstr>Large fish index</vt:lpstr>
      <vt:lpstr>Large fish index (LFI)</vt:lpstr>
      <vt:lpstr>Zeehonden abundantie</vt:lpstr>
      <vt:lpstr>Marine mammal abundance indicator</vt:lpstr>
      <vt:lpstr>PowerPoint-presentatie</vt:lpstr>
      <vt:lpstr>BISI indicator – NL (nog niet OSPAR)</vt:lpstr>
      <vt:lpstr>BISI</vt:lpstr>
      <vt:lpstr>BISI slimme indicatorsoorten</vt:lpstr>
      <vt:lpstr>Benthos monitoring -&gt; input BISI</vt:lpstr>
      <vt:lpstr>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Beek, I.J.M. van (Ingrid)</cp:lastModifiedBy>
  <cp:revision>343</cp:revision>
  <dcterms:created xsi:type="dcterms:W3CDTF">2011-09-29T08:30:03Z</dcterms:created>
  <dcterms:modified xsi:type="dcterms:W3CDTF">2022-09-20T14:01:54Z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BLNLW.pptx</vt:lpwstr>
  </property>
  <property fmtid="{D5CDD505-2E9C-101B-9397-08002B2CF9AE}" pid="3" name="ContentTypeId">
    <vt:lpwstr>0x010100341BB494BC83F74EB0F197FFDE583DE2</vt:lpwstr>
  </property>
</Properties>
</file>